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4"/>
  </p:sldMasterIdLst>
  <p:notesMasterIdLst>
    <p:notesMasterId r:id="rId29"/>
  </p:notesMasterIdLst>
  <p:handoutMasterIdLst>
    <p:handoutMasterId r:id="rId30"/>
  </p:handoutMasterIdLst>
  <p:sldIdLst>
    <p:sldId id="256" r:id="rId5"/>
    <p:sldId id="259" r:id="rId6"/>
    <p:sldId id="262" r:id="rId7"/>
    <p:sldId id="263" r:id="rId8"/>
    <p:sldId id="280" r:id="rId9"/>
    <p:sldId id="265" r:id="rId10"/>
    <p:sldId id="266" r:id="rId11"/>
    <p:sldId id="267" r:id="rId12"/>
    <p:sldId id="281" r:id="rId13"/>
    <p:sldId id="283" r:id="rId14"/>
    <p:sldId id="268" r:id="rId15"/>
    <p:sldId id="272" r:id="rId16"/>
    <p:sldId id="269" r:id="rId17"/>
    <p:sldId id="270" r:id="rId18"/>
    <p:sldId id="273" r:id="rId19"/>
    <p:sldId id="275" r:id="rId20"/>
    <p:sldId id="276" r:id="rId21"/>
    <p:sldId id="284" r:id="rId22"/>
    <p:sldId id="277" r:id="rId23"/>
    <p:sldId id="285" r:id="rId24"/>
    <p:sldId id="278" r:id="rId25"/>
    <p:sldId id="286" r:id="rId26"/>
    <p:sldId id="287" r:id="rId27"/>
    <p:sldId id="28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710"/>
    <a:srgbClr val="FF66FF"/>
    <a:srgbClr val="8C9C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2"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68" d="100"/>
          <a:sy n="68" d="100"/>
        </p:scale>
        <p:origin x="3288" y="3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9A7646-64A1-4BED-BA0B-77C27DE51A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ABEFC0-5AA8-4302-B8B2-9ACD77A2E1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82F98B-3DC8-431B-BBBF-B7C2B94E730B}" type="datetimeFigureOut">
              <a:rPr lang="en-US" smtClean="0"/>
              <a:t>28/11/2022</a:t>
            </a:fld>
            <a:endParaRPr lang="en-US" dirty="0"/>
          </a:p>
        </p:txBody>
      </p:sp>
      <p:sp>
        <p:nvSpPr>
          <p:cNvPr id="4" name="Footer Placeholder 3">
            <a:extLst>
              <a:ext uri="{FF2B5EF4-FFF2-40B4-BE49-F238E27FC236}">
                <a16:creationId xmlns:a16="http://schemas.microsoft.com/office/drawing/2014/main" id="{016656EA-4150-44D1-821F-53CA0DBA1A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6184F06-C917-4D16-B46F-633E54CA49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1F4691-38BC-4357-BA2E-AC7731A10A45}" type="slidenum">
              <a:rPr lang="en-US" smtClean="0"/>
              <a:t>‹#›</a:t>
            </a:fld>
            <a:endParaRPr lang="en-US" dirty="0"/>
          </a:p>
        </p:txBody>
      </p:sp>
    </p:spTree>
    <p:extLst>
      <p:ext uri="{BB962C8B-B14F-4D97-AF65-F5344CB8AC3E}">
        <p14:creationId xmlns:p14="http://schemas.microsoft.com/office/powerpoint/2010/main" val="3290060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300D2-6E0D-49B5-9AB1-C6683F5C846D}" type="datetimeFigureOut">
              <a:rPr lang="en-US" smtClean="0"/>
              <a:t>28/11/2022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25FD9-6782-4777-BD37-B8EEBEF1E497}" type="slidenum">
              <a:rPr lang="en-US" smtClean="0"/>
              <a:t>‹#›</a:t>
            </a:fld>
            <a:endParaRPr lang="en-US" dirty="0"/>
          </a:p>
        </p:txBody>
      </p:sp>
    </p:spTree>
    <p:extLst>
      <p:ext uri="{BB962C8B-B14F-4D97-AF65-F5344CB8AC3E}">
        <p14:creationId xmlns:p14="http://schemas.microsoft.com/office/powerpoint/2010/main" val="372081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1</a:t>
            </a:fld>
            <a:endParaRPr lang="en-US" dirty="0"/>
          </a:p>
        </p:txBody>
      </p:sp>
    </p:spTree>
    <p:extLst>
      <p:ext uri="{BB962C8B-B14F-4D97-AF65-F5344CB8AC3E}">
        <p14:creationId xmlns:p14="http://schemas.microsoft.com/office/powerpoint/2010/main" val="279383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2</a:t>
            </a:fld>
            <a:endParaRPr lang="en-US" dirty="0"/>
          </a:p>
        </p:txBody>
      </p:sp>
    </p:spTree>
    <p:extLst>
      <p:ext uri="{BB962C8B-B14F-4D97-AF65-F5344CB8AC3E}">
        <p14:creationId xmlns:p14="http://schemas.microsoft.com/office/powerpoint/2010/main" val="4057456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5466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28/11/2022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39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28/11/2022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719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8179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28/11/2022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66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28/11/2022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1377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28/11/2022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466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28/11/2022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3204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28/11/2022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6492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906981"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28/11/2022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Content Placeholder 2">
            <a:extLst>
              <a:ext uri="{FF2B5EF4-FFF2-40B4-BE49-F238E27FC236}">
                <a16:creationId xmlns:a16="http://schemas.microsoft.com/office/drawing/2014/main" id="{87B0DF2F-DAFD-4616-9E25-0C28D75BF306}"/>
              </a:ext>
            </a:extLst>
          </p:cNvPr>
          <p:cNvSpPr>
            <a:spLocks noGrp="1"/>
          </p:cNvSpPr>
          <p:nvPr>
            <p:ph idx="13"/>
          </p:nvPr>
        </p:nvSpPr>
        <p:spPr>
          <a:xfrm>
            <a:off x="6491805"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36DA0F9-D851-437C-A45B-EC125A3D3DB3}"/>
              </a:ext>
            </a:extLst>
          </p:cNvPr>
          <p:cNvSpPr>
            <a:spLocks noGrp="1"/>
          </p:cNvSpPr>
          <p:nvPr>
            <p:ph idx="14"/>
          </p:nvPr>
        </p:nvSpPr>
        <p:spPr>
          <a:xfrm>
            <a:off x="9076629"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0FF0BA98-3AB4-4D88-B1C2-6279BCACFAD9}"/>
              </a:ext>
            </a:extLst>
          </p:cNvPr>
          <p:cNvSpPr>
            <a:spLocks noGrp="1"/>
          </p:cNvSpPr>
          <p:nvPr>
            <p:ph type="body" sz="quarter" idx="15"/>
          </p:nvPr>
        </p:nvSpPr>
        <p:spPr>
          <a:xfrm>
            <a:off x="3887792" y="3971924"/>
            <a:ext cx="2477419"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D9DEF72B-B924-4A0D-8C83-3B370632C0D3}"/>
              </a:ext>
            </a:extLst>
          </p:cNvPr>
          <p:cNvSpPr>
            <a:spLocks noGrp="1"/>
          </p:cNvSpPr>
          <p:nvPr>
            <p:ph type="body" sz="quarter" idx="16"/>
          </p:nvPr>
        </p:nvSpPr>
        <p:spPr>
          <a:xfrm>
            <a:off x="6472616" y="3971925"/>
            <a:ext cx="2477419"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5">
            <a:extLst>
              <a:ext uri="{FF2B5EF4-FFF2-40B4-BE49-F238E27FC236}">
                <a16:creationId xmlns:a16="http://schemas.microsoft.com/office/drawing/2014/main" id="{E9D30C54-E9E8-4300-8DA4-352DB3A71A4F}"/>
              </a:ext>
            </a:extLst>
          </p:cNvPr>
          <p:cNvSpPr>
            <a:spLocks noGrp="1"/>
          </p:cNvSpPr>
          <p:nvPr>
            <p:ph type="body" sz="quarter" idx="17"/>
          </p:nvPr>
        </p:nvSpPr>
        <p:spPr>
          <a:xfrm>
            <a:off x="9070240" y="3971924"/>
            <a:ext cx="2458230"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508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28/11/2022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941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28/11/2022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9396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nkscape.org/release/inkscape-1.0/"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69841E-71E7-4F51-8E6F-5E8A5E375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94B067E-A161-4B29-A8FA-FEEB1944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6CA50C-1A88-4B3F-A34F-FE199F4205A2}"/>
              </a:ext>
            </a:extLst>
          </p:cNvPr>
          <p:cNvSpPr>
            <a:spLocks noGrp="1"/>
          </p:cNvSpPr>
          <p:nvPr>
            <p:ph type="ctrTitle"/>
          </p:nvPr>
        </p:nvSpPr>
        <p:spPr>
          <a:xfrm>
            <a:off x="42200" y="839693"/>
            <a:ext cx="4445281" cy="1773234"/>
          </a:xfrm>
        </p:spPr>
        <p:txBody>
          <a:bodyPr>
            <a:normAutofit/>
          </a:bodyPr>
          <a:lstStyle/>
          <a:p>
            <a:pPr marL="0" marR="18415" algn="ctr">
              <a:lnSpc>
                <a:spcPct val="115000"/>
              </a:lnSpc>
              <a:spcBef>
                <a:spcPts val="0"/>
              </a:spcBef>
              <a:spcAft>
                <a:spcPts val="0"/>
              </a:spcAft>
            </a:pPr>
            <a:r>
              <a:rPr lang="nl-NL"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CHỦ ĐỀ 4 </a:t>
            </a:r>
            <a:br>
              <a:rPr lang="nl-NL"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nl-NL"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ỨNG DỤNG TIN HỌC </a:t>
            </a:r>
            <a:br>
              <a:rPr lang="nl-NL" sz="3200" b="1"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200" b="1" kern="0" dirty="0">
              <a:solidFill>
                <a:srgbClr val="002060"/>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C20C741F-0826-4AB6-A92E-AB4EB5021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A43399A5-C067-4C34-AD62-05D6C7D2376D}"/>
              </a:ext>
            </a:extLst>
          </p:cNvPr>
          <p:cNvPicPr>
            <a:picLocks noChangeAspect="1"/>
          </p:cNvPicPr>
          <p:nvPr/>
        </p:nvPicPr>
        <p:blipFill>
          <a:blip r:embed="rId3"/>
          <a:stretch>
            <a:fillRect/>
          </a:stretch>
        </p:blipFill>
        <p:spPr>
          <a:xfrm>
            <a:off x="7687824" y="0"/>
            <a:ext cx="4128039" cy="3813048"/>
          </a:xfrm>
          <a:prstGeom prst="rect">
            <a:avLst/>
          </a:prstGeom>
        </p:spPr>
      </p:pic>
      <p:pic>
        <p:nvPicPr>
          <p:cNvPr id="15" name="Picture 14">
            <a:extLst>
              <a:ext uri="{FF2B5EF4-FFF2-40B4-BE49-F238E27FC236}">
                <a16:creationId xmlns:a16="http://schemas.microsoft.com/office/drawing/2014/main" id="{DD8F4288-E6B1-43E0-8885-DB8ED50EC758}"/>
              </a:ext>
            </a:extLst>
          </p:cNvPr>
          <p:cNvPicPr>
            <a:picLocks noChangeAspect="1"/>
          </p:cNvPicPr>
          <p:nvPr/>
        </p:nvPicPr>
        <p:blipFill>
          <a:blip r:embed="rId4"/>
          <a:stretch>
            <a:fillRect/>
          </a:stretch>
        </p:blipFill>
        <p:spPr>
          <a:xfrm>
            <a:off x="7553429" y="3854104"/>
            <a:ext cx="4250796" cy="3003896"/>
          </a:xfrm>
          <a:prstGeom prst="rect">
            <a:avLst/>
          </a:prstGeom>
          <a:ln>
            <a:noFill/>
          </a:ln>
          <a:effectLst>
            <a:softEdge rad="112500"/>
          </a:effectLst>
        </p:spPr>
      </p:pic>
      <p:sp>
        <p:nvSpPr>
          <p:cNvPr id="16" name="Rectangle 15">
            <a:extLst>
              <a:ext uri="{FF2B5EF4-FFF2-40B4-BE49-F238E27FC236}">
                <a16:creationId xmlns:a16="http://schemas.microsoft.com/office/drawing/2014/main" id="{F6832B70-1310-4396-8B79-0DAC0AA0545C}"/>
              </a:ext>
            </a:extLst>
          </p:cNvPr>
          <p:cNvSpPr/>
          <p:nvPr/>
        </p:nvSpPr>
        <p:spPr>
          <a:xfrm>
            <a:off x="387775" y="2653983"/>
            <a:ext cx="10985867" cy="1754326"/>
          </a:xfrm>
          <a:prstGeom prst="rect">
            <a:avLst/>
          </a:prstGeom>
          <a:noFill/>
        </p:spPr>
        <p:txBody>
          <a:bodyPr wrap="none" lIns="91440" tIns="45720" rIns="91440" bIns="45720">
            <a:prstTxWarp prst="textDoubleWave1">
              <a:avLst/>
            </a:prstTxWarp>
            <a:spAutoFit/>
          </a:bodyPr>
          <a:lstStyle/>
          <a:p>
            <a:pPr algn="ctr"/>
            <a:r>
              <a:rPr lang="nl-NL" sz="5400" b="1" kern="0" cap="none" spc="0" dirty="0">
                <a:ln w="9525">
                  <a:solidFill>
                    <a:schemeClr val="bg1"/>
                  </a:solidFill>
                  <a:prstDash val="solid"/>
                </a:ln>
                <a:solidFill>
                  <a:srgbClr val="0070C0"/>
                </a:solidFill>
                <a:effectLst>
                  <a:outerShdw blurRad="12700" dist="38100" dir="2700000" algn="tl" rotWithShape="0">
                    <a:schemeClr val="bg1">
                      <a:lumMod val="50000"/>
                    </a:schemeClr>
                  </a:outerShdw>
                </a:effectLst>
                <a:latin typeface="Times New Roman" panose="02020603050405020304" pitchFamily="18" charset="0"/>
                <a:ea typeface="Calibri Light" panose="020F0302020204030204" pitchFamily="34" charset="0"/>
                <a:cs typeface="Times New Roman" panose="02020603050405020304" pitchFamily="18" charset="0"/>
              </a:rPr>
              <a:t>BÀI 12</a:t>
            </a:r>
            <a:br>
              <a:rPr lang="nl-NL" sz="5400" b="1" kern="0" cap="none" spc="0" dirty="0">
                <a:ln w="9525">
                  <a:solidFill>
                    <a:schemeClr val="bg1"/>
                  </a:solidFill>
                  <a:prstDash val="solid"/>
                </a:ln>
                <a:solidFill>
                  <a:srgbClr val="0070C0"/>
                </a:solidFill>
                <a:effectLst>
                  <a:outerShdw blurRad="12700" dist="38100" dir="2700000" algn="tl" rotWithShape="0">
                    <a:schemeClr val="bg1">
                      <a:lumMod val="50000"/>
                    </a:schemeClr>
                  </a:outerShdw>
                </a:effectLst>
                <a:latin typeface="Times New Roman" panose="02020603050405020304" pitchFamily="18" charset="0"/>
                <a:ea typeface="Calibri Light" panose="020F0302020204030204" pitchFamily="34" charset="0"/>
                <a:cs typeface="Times New Roman" panose="02020603050405020304" pitchFamily="18" charset="0"/>
              </a:rPr>
            </a:br>
            <a:r>
              <a:rPr lang="nl-NL" sz="5400" b="1" kern="0" cap="none" spc="0" dirty="0">
                <a:ln w="9525">
                  <a:solidFill>
                    <a:schemeClr val="bg1"/>
                  </a:solidFill>
                  <a:prstDash val="solid"/>
                </a:ln>
                <a:solidFill>
                  <a:srgbClr val="0070C0"/>
                </a:solidFill>
                <a:effectLst>
                  <a:outerShdw blurRad="12700" dist="38100" dir="2700000" algn="tl" rotWithShape="0">
                    <a:schemeClr val="bg1">
                      <a:lumMod val="50000"/>
                    </a:schemeClr>
                  </a:outerShdw>
                </a:effectLst>
                <a:latin typeface="Times New Roman" panose="02020603050405020304" pitchFamily="18" charset="0"/>
                <a:ea typeface="Calibri Light" panose="020F0302020204030204" pitchFamily="34" charset="0"/>
                <a:cs typeface="Times New Roman" panose="02020603050405020304" pitchFamily="18" charset="0"/>
              </a:rPr>
              <a:t>PHẦN MỀM THIẾT KẾ ĐỒ HỌA</a:t>
            </a:r>
            <a:endParaRPr lang="en-US" sz="5400" b="1" cap="none" spc="0" dirty="0">
              <a:ln w="9525">
                <a:solidFill>
                  <a:schemeClr val="bg1"/>
                </a:solidFill>
                <a:prstDash val="solid"/>
              </a:ln>
              <a:solidFill>
                <a:srgbClr val="0070C0"/>
              </a:solidFill>
              <a:effectLst>
                <a:outerShdw blurRad="12700" dist="38100" dir="2700000" algn="tl" rotWithShape="0">
                  <a:schemeClr val="bg1">
                    <a:lumMod val="50000"/>
                  </a:schemeClr>
                </a:outerShdw>
              </a:effectLst>
            </a:endParaRPr>
          </a:p>
        </p:txBody>
      </p:sp>
      <p:sp>
        <p:nvSpPr>
          <p:cNvPr id="9" name="Title 1">
            <a:extLst>
              <a:ext uri="{FF2B5EF4-FFF2-40B4-BE49-F238E27FC236}">
                <a16:creationId xmlns:a16="http://schemas.microsoft.com/office/drawing/2014/main" id="{3D257E28-A10B-461A-943B-F5977DC8D734}"/>
              </a:ext>
            </a:extLst>
          </p:cNvPr>
          <p:cNvSpPr txBox="1">
            <a:spLocks/>
          </p:cNvSpPr>
          <p:nvPr/>
        </p:nvSpPr>
        <p:spPr>
          <a:xfrm>
            <a:off x="84399" y="818017"/>
            <a:ext cx="4445281" cy="17732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marR="18415" algn="ctr">
              <a:lnSpc>
                <a:spcPct val="115000"/>
              </a:lnSpc>
              <a:spcBef>
                <a:spcPts val="0"/>
              </a:spcBef>
            </a:pPr>
            <a:r>
              <a:rPr lang="nl-NL" sz="3200" b="1">
                <a:solidFill>
                  <a:srgbClr val="F47710"/>
                </a:solidFill>
                <a:latin typeface="Times New Roman" panose="02020603050405020304" pitchFamily="18" charset="0"/>
                <a:ea typeface="Calibri" panose="020F0502020204030204" pitchFamily="34" charset="0"/>
                <a:cs typeface="Times New Roman" panose="02020603050405020304" pitchFamily="18" charset="0"/>
              </a:rPr>
              <a:t>CHỦ ĐỀ 4 </a:t>
            </a:r>
            <a:br>
              <a:rPr lang="nl-NL" sz="3200" b="1">
                <a:solidFill>
                  <a:srgbClr val="F47710"/>
                </a:solidFill>
                <a:latin typeface="Times New Roman" panose="02020603050405020304" pitchFamily="18" charset="0"/>
                <a:ea typeface="Calibri" panose="020F0502020204030204" pitchFamily="34" charset="0"/>
                <a:cs typeface="Times New Roman" panose="02020603050405020304" pitchFamily="18" charset="0"/>
              </a:rPr>
            </a:br>
            <a:r>
              <a:rPr lang="nl-NL" sz="3200" b="1">
                <a:solidFill>
                  <a:srgbClr val="F47710"/>
                </a:solidFill>
                <a:latin typeface="Times New Roman" panose="02020603050405020304" pitchFamily="18" charset="0"/>
                <a:ea typeface="Calibri" panose="020F0502020204030204" pitchFamily="34" charset="0"/>
                <a:cs typeface="Times New Roman" panose="02020603050405020304" pitchFamily="18" charset="0"/>
              </a:rPr>
              <a:t>ỨNG DỤNG TIN HỌC </a:t>
            </a:r>
            <a:br>
              <a:rPr lang="nl-NL" sz="3200" b="1">
                <a:solidFill>
                  <a:srgbClr val="F47710"/>
                </a:solidFill>
                <a:latin typeface="Times New Roman" panose="02020603050405020304" pitchFamily="18" charset="0"/>
                <a:ea typeface="Calibri" panose="020F0502020204030204" pitchFamily="34" charset="0"/>
                <a:cs typeface="Times New Roman" panose="02020603050405020304" pitchFamily="18" charset="0"/>
              </a:rPr>
            </a:br>
            <a:endParaRPr lang="en-US" sz="3200" b="1" kern="0" dirty="0">
              <a:solidFill>
                <a:srgbClr val="F47710"/>
              </a:solidFill>
              <a:latin typeface="Calibri Light" panose="020F0302020204030204" pitchFamily="34" charset="0"/>
              <a:ea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274582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0" y="0"/>
            <a:ext cx="12192000" cy="6324898"/>
          </a:xfrm>
          <a:prstGeom prst="cloudCallout">
            <a:avLst>
              <a:gd name="adj1" fmla="val -46981"/>
              <a:gd name="adj2" fmla="val 46402"/>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Nếu chúng ta có một quả dưa hấu và 1 quả cam ở trên bàn. Xác định xem cần xếp hai quả này như thế nào để:</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lphaLcParenR"/>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Nhìn thẩy đủ cả hai quả, không quả nào bị che khuất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lphaLcParenR"/>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Chỉ nhìn thấy quả dưa hấu</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lphaLcParenR"/>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Nhìn thấy đủ quả cam, quả dưa hấu bị che một phần</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lphaLcParenR"/>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Nhìn thấy quả dưa hấu, quả cam bị che đi một phần</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B5C98556-99F8-43DD-9B14-4C5663C0C98B}"/>
              </a:ext>
            </a:extLst>
          </p:cNvPr>
          <p:cNvPicPr>
            <a:picLocks noChangeAspect="1"/>
          </p:cNvPicPr>
          <p:nvPr/>
        </p:nvPicPr>
        <p:blipFill>
          <a:blip r:embed="rId2"/>
          <a:stretch>
            <a:fillRect/>
          </a:stretch>
        </p:blipFill>
        <p:spPr>
          <a:xfrm>
            <a:off x="9668421" y="1794605"/>
            <a:ext cx="1819275" cy="1514475"/>
          </a:xfrm>
          <a:prstGeom prst="rect">
            <a:avLst/>
          </a:prstGeom>
        </p:spPr>
      </p:pic>
      <p:pic>
        <p:nvPicPr>
          <p:cNvPr id="6" name="Picture 5">
            <a:extLst>
              <a:ext uri="{FF2B5EF4-FFF2-40B4-BE49-F238E27FC236}">
                <a16:creationId xmlns:a16="http://schemas.microsoft.com/office/drawing/2014/main" id="{006EC95C-7BA2-45CA-A7F6-BCCF59287F67}"/>
              </a:ext>
            </a:extLst>
          </p:cNvPr>
          <p:cNvPicPr>
            <a:picLocks noChangeAspect="1"/>
          </p:cNvPicPr>
          <p:nvPr/>
        </p:nvPicPr>
        <p:blipFill>
          <a:blip r:embed="rId3"/>
          <a:stretch>
            <a:fillRect/>
          </a:stretch>
        </p:blipFill>
        <p:spPr>
          <a:xfrm>
            <a:off x="483041" y="2652712"/>
            <a:ext cx="1152525" cy="1552575"/>
          </a:xfrm>
          <a:prstGeom prst="rect">
            <a:avLst/>
          </a:prstGeom>
        </p:spPr>
      </p:pic>
      <p:pic>
        <p:nvPicPr>
          <p:cNvPr id="8" name="Picture 7">
            <a:extLst>
              <a:ext uri="{FF2B5EF4-FFF2-40B4-BE49-F238E27FC236}">
                <a16:creationId xmlns:a16="http://schemas.microsoft.com/office/drawing/2014/main" id="{41E37C49-010B-4ADE-837F-8F32DAFFE93B}"/>
              </a:ext>
            </a:extLst>
          </p:cNvPr>
          <p:cNvPicPr>
            <a:picLocks noChangeAspect="1"/>
          </p:cNvPicPr>
          <p:nvPr/>
        </p:nvPicPr>
        <p:blipFill>
          <a:blip r:embed="rId4"/>
          <a:stretch>
            <a:fillRect/>
          </a:stretch>
        </p:blipFill>
        <p:spPr>
          <a:xfrm>
            <a:off x="9705351" y="3321962"/>
            <a:ext cx="1085850" cy="1466850"/>
          </a:xfrm>
          <a:prstGeom prst="rect">
            <a:avLst/>
          </a:prstGeom>
        </p:spPr>
      </p:pic>
      <p:pic>
        <p:nvPicPr>
          <p:cNvPr id="10" name="Picture 9">
            <a:extLst>
              <a:ext uri="{FF2B5EF4-FFF2-40B4-BE49-F238E27FC236}">
                <a16:creationId xmlns:a16="http://schemas.microsoft.com/office/drawing/2014/main" id="{3C755611-FD1A-49A3-BDB9-70639B075601}"/>
              </a:ext>
            </a:extLst>
          </p:cNvPr>
          <p:cNvPicPr>
            <a:picLocks noChangeAspect="1"/>
          </p:cNvPicPr>
          <p:nvPr/>
        </p:nvPicPr>
        <p:blipFill>
          <a:blip r:embed="rId5"/>
          <a:stretch>
            <a:fillRect/>
          </a:stretch>
        </p:blipFill>
        <p:spPr>
          <a:xfrm>
            <a:off x="9336216" y="4868712"/>
            <a:ext cx="1266825" cy="1428750"/>
          </a:xfrm>
          <a:prstGeom prst="rect">
            <a:avLst/>
          </a:prstGeom>
        </p:spPr>
      </p:pic>
    </p:spTree>
    <p:extLst>
      <p:ext uri="{BB962C8B-B14F-4D97-AF65-F5344CB8AC3E}">
        <p14:creationId xmlns:p14="http://schemas.microsoft.com/office/powerpoint/2010/main" val="17035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568" y="386575"/>
            <a:ext cx="9669635" cy="689099"/>
          </a:xfrm>
          <a:prstGeom prst="rect">
            <a:avLst/>
          </a:prstGeom>
        </p:spPr>
        <p:txBody>
          <a:bodyPr wrap="none">
            <a:spAutoFit/>
          </a:bodyPr>
          <a:lstStyle/>
          <a:p>
            <a:pPr lvl="0" algn="just">
              <a:lnSpc>
                <a:spcPct val="115000"/>
              </a:lnSpc>
              <a:spcBef>
                <a:spcPts val="1200"/>
              </a:spcBef>
              <a:spcAft>
                <a:spcPts val="0"/>
              </a:spcAft>
            </a:pPr>
            <a:r>
              <a:rPr lang="nl-NL" sz="3600" b="1" kern="0" dirty="0">
                <a:solidFill>
                  <a:srgbClr val="C00000"/>
                </a:solidFill>
                <a:latin typeface="Times New Roman" panose="02020603050405020304" pitchFamily="18" charset="0"/>
                <a:ea typeface="Calibri Light" panose="020F0302020204030204" pitchFamily="34" charset="0"/>
                <a:cs typeface="Times New Roman" panose="02020603050405020304" pitchFamily="18" charset="0"/>
              </a:rPr>
              <a:t>3. CÁC ĐỐI TƯỢNG ĐỒ HỌA CỦA HÌNH VẼ</a:t>
            </a:r>
            <a:endParaRPr lang="en-US" sz="3600" b="1" kern="0" dirty="0">
              <a:solidFill>
                <a:srgbClr val="C00000"/>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4" name="Rectangle 3"/>
          <p:cNvSpPr/>
          <p:nvPr/>
        </p:nvSpPr>
        <p:spPr>
          <a:xfrm>
            <a:off x="703384" y="1228895"/>
            <a:ext cx="10644553" cy="4573047"/>
          </a:xfrm>
          <a:prstGeom prst="rect">
            <a:avLst/>
          </a:prstGeom>
        </p:spPr>
        <p:txBody>
          <a:bodyPr wrap="square">
            <a:spAutoFit/>
          </a:bodyPr>
          <a:lstStyle/>
          <a:p>
            <a:pPr algn="just">
              <a:lnSpc>
                <a:spcPct val="130000"/>
              </a:lnSpc>
              <a:spcBef>
                <a:spcPts val="600"/>
              </a:spcBef>
              <a:spcAft>
                <a:spcPts val="600"/>
              </a:spcAft>
            </a:pPr>
            <a:r>
              <a:rPr lang="nl-NL"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Tạo tệp mới bằng lệnh </a:t>
            </a:r>
            <a:r>
              <a:rPr lang="nl-NL"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File/New</a:t>
            </a:r>
            <a:r>
              <a:rPr lang="nl-NL"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hoặc nhấn tổ hợp phím </a:t>
            </a:r>
            <a:r>
              <a:rPr lang="nl-NL"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Ctrl + N</a:t>
            </a:r>
            <a:endPar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Bef>
                <a:spcPts val="600"/>
              </a:spcBef>
              <a:spcAft>
                <a:spcPts val="600"/>
              </a:spcAft>
            </a:pPr>
            <a:r>
              <a:rPr lang="nl-NL"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Các đối tượng được thêm vào hình bằng cách:</a:t>
            </a:r>
            <a:endPar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lvl="1" algn="just">
              <a:lnSpc>
                <a:spcPct val="130000"/>
              </a:lnSpc>
              <a:spcBef>
                <a:spcPts val="600"/>
              </a:spcBef>
              <a:spcAft>
                <a:spcPts val="600"/>
              </a:spcAft>
            </a:pPr>
            <a:r>
              <a:rPr lang="nl-NL"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C1. Tạo ra các bản sao của các đối tượng đã có trong vùng làm việc</a:t>
            </a:r>
          </a:p>
          <a:p>
            <a:pPr lvl="1" algn="just">
              <a:lnSpc>
                <a:spcPct val="130000"/>
              </a:lnSpc>
              <a:spcBef>
                <a:spcPts val="600"/>
              </a:spcBef>
              <a:spcAft>
                <a:spcPts val="600"/>
              </a:spcAft>
            </a:pPr>
            <a:r>
              <a:rPr lang="en-US" sz="2800" dirty="0">
                <a:solidFill>
                  <a:srgbClr val="0070C0"/>
                </a:solidFill>
                <a:latin typeface="Times New Roman" panose="02020603050405020304" pitchFamily="18" charset="0"/>
                <a:cs typeface="Times New Roman" panose="02020603050405020304" pitchFamily="18" charset="0"/>
              </a:rPr>
              <a:t>+ C2.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hộp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cụ</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vùng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việc</a:t>
            </a:r>
            <a:r>
              <a:rPr lang="en-US" sz="2800" dirty="0">
                <a:solidFill>
                  <a:srgbClr val="0070C0"/>
                </a:solidFill>
                <a:latin typeface="Times New Roman" panose="02020603050405020304" pitchFamily="18" charset="0"/>
                <a:cs typeface="Times New Roman" panose="02020603050405020304" pitchFamily="18" charset="0"/>
              </a:rPr>
              <a:t>. </a:t>
            </a:r>
          </a:p>
          <a:p>
            <a:pPr algn="just">
              <a:lnSpc>
                <a:spcPct val="130000"/>
              </a:lnSpc>
              <a:spcBef>
                <a:spcPts val="600"/>
              </a:spcBef>
              <a:spcAft>
                <a:spcPts val="600"/>
              </a:spcAft>
            </a:pP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theo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sẽ</a:t>
            </a:r>
            <a:r>
              <a:rPr lang="en-US" sz="2800" dirty="0">
                <a:solidFill>
                  <a:srgbClr val="0070C0"/>
                </a:solidFill>
                <a:latin typeface="Times New Roman" panose="02020603050405020304" pitchFamily="18" charset="0"/>
                <a:cs typeface="Times New Roman" panose="02020603050405020304" pitchFamily="18" charset="0"/>
              </a:rPr>
              <a:t> ở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dưới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sau</a:t>
            </a:r>
            <a:r>
              <a:rPr lang="en-US" sz="2800" dirty="0">
                <a:solidFill>
                  <a:srgbClr val="0070C0"/>
                </a:solidFill>
                <a:latin typeface="Times New Roman" panose="02020603050405020304" pitchFamily="18" charset="0"/>
                <a:cs typeface="Times New Roman" panose="02020603050405020304" pitchFamily="18" charset="0"/>
              </a:rPr>
              <a:t> ở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trên</a:t>
            </a:r>
            <a:r>
              <a:rPr lang="en-US" sz="2800" dirty="0">
                <a:solidFill>
                  <a:srgbClr val="0070C0"/>
                </a:solidFill>
                <a:latin typeface="Times New Roman" panose="02020603050405020304" pitchFamily="18" charset="0"/>
                <a:cs typeface="Times New Roman" panose="02020603050405020304" pitchFamily="18" charset="0"/>
              </a:rPr>
              <a:t>. Ta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thay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đổi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tượng</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0059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046" y="616985"/>
            <a:ext cx="10879016" cy="2123658"/>
          </a:xfrm>
          <a:prstGeom prst="rect">
            <a:avLst/>
          </a:prstGeom>
        </p:spPr>
        <p:txBody>
          <a:bodyPr wrap="square">
            <a:spAutoFit/>
          </a:bodyPr>
          <a:lstStyle/>
          <a:p>
            <a:pPr algn="just">
              <a:spcBef>
                <a:spcPts val="1200"/>
              </a:spcBef>
              <a:spcAft>
                <a:spcPts val="1200"/>
              </a:spcAft>
            </a:pP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sẵn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hộp</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vuông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tròn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elip</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tròn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hinh</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xoắn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ốc</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do hay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chèn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1200"/>
              </a:spcBef>
              <a:spcAft>
                <a:spcPts val="1200"/>
              </a:spcAft>
            </a:pP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hộp</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6" name="Picture 5"/>
          <p:cNvPicPr/>
          <p:nvPr/>
        </p:nvPicPr>
        <p:blipFill rotWithShape="1">
          <a:blip r:embed="rId2"/>
          <a:srcRect l="55310" t="70271" r="7597" b="16905"/>
          <a:stretch/>
        </p:blipFill>
        <p:spPr bwMode="auto">
          <a:xfrm>
            <a:off x="1019330" y="3034119"/>
            <a:ext cx="10492731" cy="28266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4234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1202" y="828020"/>
            <a:ext cx="10785231" cy="3724096"/>
          </a:xfrm>
          <a:prstGeom prst="rect">
            <a:avLst/>
          </a:prstGeom>
        </p:spPr>
        <p:txBody>
          <a:bodyPr wrap="square">
            <a:spAutoFit/>
          </a:bodyPr>
          <a:lstStyle/>
          <a:p>
            <a:pPr algn="just">
              <a:spcBef>
                <a:spcPts val="1200"/>
              </a:spcBef>
              <a:spcAft>
                <a:spcPts val="1200"/>
              </a:spcAft>
            </a:pP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tùy</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khiển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cần</a:t>
            </a:r>
            <a:endPar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kéo</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thả</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chuột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1200"/>
              </a:spcBef>
              <a:spcAft>
                <a:spcPts val="12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Select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chọn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di </a:t>
            </a:r>
            <a:r>
              <a:rPr lang="en-US" sz="2800" b="1" dirty="0" err="1">
                <a:latin typeface="Times New Roman" panose="02020603050405020304" pitchFamily="18" charset="0"/>
                <a:cs typeface="Times New Roman" panose="02020603050405020304" pitchFamily="18" charset="0"/>
              </a:rPr>
              <a:t>chuyển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phóng</a:t>
            </a:r>
            <a:r>
              <a:rPr lang="en-US" sz="2800" b="1" dirty="0">
                <a:latin typeface="Times New Roman" panose="02020603050405020304" pitchFamily="18" charset="0"/>
                <a:cs typeface="Times New Roman" panose="02020603050405020304" pitchFamily="18" charset="0"/>
              </a:rPr>
              <a:t> to, </a:t>
            </a:r>
            <a:r>
              <a:rPr lang="en-US" sz="2800" b="1" dirty="0" err="1">
                <a:latin typeface="Times New Roman" panose="02020603050405020304" pitchFamily="18" charset="0"/>
                <a:cs typeface="Times New Roman" panose="02020603050405020304" pitchFamily="18" charset="0"/>
              </a:rPr>
              <a:t>thu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nhỏ</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xoay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lớp</a:t>
            </a:r>
            <a:r>
              <a:rPr lang="en-US" sz="2800" b="1" dirty="0">
                <a:latin typeface="Times New Roman" panose="02020603050405020304" pitchFamily="18" charset="0"/>
                <a:cs typeface="Times New Roman" panose="02020603050405020304" pitchFamily="18" charset="0"/>
              </a:rPr>
              <a:t> hay </a:t>
            </a:r>
            <a:r>
              <a:rPr lang="en-US" sz="2800" b="1" dirty="0" err="1">
                <a:latin typeface="Times New Roman" panose="02020603050405020304" pitchFamily="18" charset="0"/>
                <a:cs typeface="Times New Roman" panose="02020603050405020304" pitchFamily="18" charset="0"/>
              </a:rPr>
              <a:t>tô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màu</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74852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8554" y="979144"/>
            <a:ext cx="10714892" cy="3065455"/>
          </a:xfrm>
          <a:prstGeom prst="rect">
            <a:avLst/>
          </a:prstGeom>
        </p:spPr>
        <p:txBody>
          <a:bodyPr wrap="square">
            <a:spAutoFit/>
          </a:bodyPr>
          <a:lstStyle/>
          <a:p>
            <a:pPr>
              <a:spcBef>
                <a:spcPts val="1200"/>
              </a:spcBef>
              <a:spcAft>
                <a:spcPts val="12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Fill Color</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Stroke Color</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phim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Shift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tệp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File/Save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phím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Ctrl + S</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Inkscape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tệp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vecto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svg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82059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984738" y="660157"/>
            <a:ext cx="10034954" cy="4567982"/>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Theo em, thanh công cụ nào được sử dụng nhiều nhất trong Inkscape?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14350" indent="-514350">
              <a:lnSpc>
                <a:spcPct val="115000"/>
              </a:lnSpc>
              <a:spcAft>
                <a:spcPts val="0"/>
              </a:spcAft>
              <a:buAutoNum type="alphaU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Bảng màu                                            </a:t>
            </a:r>
          </a:p>
          <a:p>
            <a:pPr marL="514350" indent="-514350">
              <a:lnSpc>
                <a:spcPct val="115000"/>
              </a:lnSpc>
              <a:spcAft>
                <a:spcPts val="0"/>
              </a:spcAft>
              <a:buAutoNum type="alphaU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Thanh thiết lập chế độ kết dính.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 Thanh điều khiển thuộc tính.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latin typeface="Times New Roman" panose="02020603050405020304" pitchFamily="18" charset="0"/>
                <a:ea typeface="Times New Roman" panose="02020603050405020304" pitchFamily="18" charset="0"/>
              </a:rPr>
              <a:t>D. Hộp công cụ.</a:t>
            </a:r>
            <a:endParaRPr lang="en-US" sz="2800"/>
          </a:p>
        </p:txBody>
      </p:sp>
    </p:spTree>
    <p:extLst>
      <p:ext uri="{BB962C8B-B14F-4D97-AF65-F5344CB8AC3E}">
        <p14:creationId xmlns:p14="http://schemas.microsoft.com/office/powerpoint/2010/main" val="2939162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EF4E02-BB3D-4419-85EF-EC6FAF21C015}"/>
              </a:ext>
            </a:extLst>
          </p:cNvPr>
          <p:cNvSpPr txBox="1"/>
          <p:nvPr/>
        </p:nvSpPr>
        <p:spPr>
          <a:xfrm>
            <a:off x="933994" y="231250"/>
            <a:ext cx="10770326" cy="678327"/>
          </a:xfrm>
          <a:prstGeom prst="rect">
            <a:avLst/>
          </a:prstGeom>
          <a:noFill/>
        </p:spPr>
        <p:txBody>
          <a:bodyPr wrap="square">
            <a:spAutoFit/>
          </a:bodyPr>
          <a:lstStyle/>
          <a:p>
            <a:pPr marL="0" marR="0" algn="ctr">
              <a:lnSpc>
                <a:spcPct val="115000"/>
              </a:lnSpc>
              <a:spcBef>
                <a:spcPts val="0"/>
              </a:spcBef>
              <a:spcAft>
                <a:spcPts val="0"/>
              </a:spcAft>
            </a:pPr>
            <a:r>
              <a:rPr lang="nl-NL"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 HÀNH</a:t>
            </a:r>
            <a:endParaRPr lang="en-US" sz="36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 name="Rectangle 1"/>
          <p:cNvSpPr/>
          <p:nvPr/>
        </p:nvSpPr>
        <p:spPr>
          <a:xfrm>
            <a:off x="339040" y="1083237"/>
            <a:ext cx="8675077" cy="1083374"/>
          </a:xfrm>
          <a:prstGeom prst="rect">
            <a:avLst/>
          </a:prstGeom>
        </p:spPr>
        <p:txBody>
          <a:bodyPr wrap="square">
            <a:spAutoFit/>
          </a:bodyPr>
          <a:lstStyle/>
          <a:p>
            <a:pPr>
              <a:lnSpc>
                <a:spcPct val="115000"/>
              </a:lnSpc>
              <a:spcAft>
                <a:spcPts val="0"/>
              </a:spcAft>
            </a:pPr>
            <a:r>
              <a:rPr lang="nl-NL"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nl-NL"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một bông hoa (Hình 12.5)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nl-NL"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descr="Text&#10;&#10;Description automatically generated"/>
          <p:cNvPicPr/>
          <p:nvPr/>
        </p:nvPicPr>
        <p:blipFill>
          <a:blip r:embed="rId2">
            <a:extLst>
              <a:ext uri="{28A0092B-C50C-407E-A947-70E740481C1C}">
                <a14:useLocalDpi xmlns:a14="http://schemas.microsoft.com/office/drawing/2010/main" val="0"/>
              </a:ext>
            </a:extLst>
          </a:blip>
          <a:srcRect l="32825" t="42014" r="62112" b="54630"/>
          <a:stretch>
            <a:fillRect/>
          </a:stretch>
        </p:blipFill>
        <p:spPr bwMode="auto">
          <a:xfrm>
            <a:off x="3774830" y="2373440"/>
            <a:ext cx="633048" cy="492064"/>
          </a:xfrm>
          <a:prstGeom prst="rect">
            <a:avLst/>
          </a:prstGeom>
          <a:noFill/>
          <a:ln>
            <a:noFill/>
          </a:ln>
        </p:spPr>
      </p:pic>
      <p:sp>
        <p:nvSpPr>
          <p:cNvPr id="7" name="Rectangle 6"/>
          <p:cNvSpPr/>
          <p:nvPr/>
        </p:nvSpPr>
        <p:spPr>
          <a:xfrm>
            <a:off x="339040" y="2373440"/>
            <a:ext cx="11126130" cy="3600986"/>
          </a:xfrm>
          <a:prstGeom prst="rect">
            <a:avLst/>
          </a:prstGeom>
        </p:spPr>
        <p:txBody>
          <a:bodyPr wrap="square">
            <a:spAutoFit/>
          </a:bodyPr>
          <a:lstStyle/>
          <a:p>
            <a:pPr algn="just">
              <a:spcBef>
                <a:spcPts val="1200"/>
              </a:spcBef>
              <a:spcAft>
                <a:spcPts val="1200"/>
              </a:spcAft>
            </a:pPr>
            <a:r>
              <a:rPr lang="nl-NL" sz="28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1:</a:t>
            </a:r>
            <a:r>
              <a:rPr lang="nl-NL"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Chọn công cụ         </a:t>
            </a:r>
            <a:r>
              <a:rPr lang="nl-NL" sz="2800" dirty="0">
                <a:latin typeface="Times New Roman" panose="02020603050405020304" pitchFamily="18" charset="0"/>
                <a:cs typeface="Times New Roman" panose="02020603050405020304" pitchFamily="18" charset="0"/>
              </a:rPr>
              <a:t>trên hộp công cụ, vẽ hình tròn và hình elip là đài hoa và cánh hoa, chọn màu bông hoa ở bảng màu (Hinh 12.5a) </a:t>
            </a:r>
            <a:endParaRPr lang="en-US" sz="2800" dirty="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nl-NL" sz="2800" dirty="0">
                <a:latin typeface="Times New Roman" panose="02020603050405020304" pitchFamily="18" charset="0"/>
                <a:cs typeface="Times New Roman" panose="02020603050405020304" pitchFamily="18" charset="0"/>
              </a:rPr>
              <a:t>Chọn hình elip rồi nháy nút phải chuột, chọn Duplicate để có bản sao của cánh hoa (Hinh 12.5b)</a:t>
            </a:r>
            <a:endParaRPr lang="en-US" sz="2800" dirty="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3: </a:t>
            </a:r>
            <a:r>
              <a:rPr lang="nl-NL" sz="2800" dirty="0">
                <a:latin typeface="Times New Roman" panose="02020603050405020304" pitchFamily="18" charset="0"/>
                <a:cs typeface="Times New Roman" panose="02020603050405020304" pitchFamily="18" charset="0"/>
              </a:rPr>
              <a:t>Quay cánh hoa và di chuyển đến vị trí phù hợp </a:t>
            </a:r>
            <a:endParaRPr lang="en-US" sz="2800" dirty="0">
              <a:latin typeface="Times New Roman" panose="02020603050405020304" pitchFamily="18" charset="0"/>
              <a:cs typeface="Times New Roman" panose="02020603050405020304" pitchFamily="18" charset="0"/>
            </a:endParaRPr>
          </a:p>
          <a:p>
            <a:pPr algn="just">
              <a:spcBef>
                <a:spcPts val="1200"/>
              </a:spcBef>
              <a:spcAft>
                <a:spcPts val="1200"/>
              </a:spcAft>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082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923" y="735594"/>
            <a:ext cx="10996246" cy="3293209"/>
          </a:xfrm>
          <a:prstGeom prst="rect">
            <a:avLst/>
          </a:prstGeom>
        </p:spPr>
        <p:txBody>
          <a:bodyPr wrap="square">
            <a:spAutoFit/>
          </a:bodyPr>
          <a:lstStyle/>
          <a:p>
            <a:pPr>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Chọn công cụ          </a:t>
            </a:r>
            <a:r>
              <a:rPr lang="nl-NL" sz="2800">
                <a:latin typeface="Times New Roman" panose="02020603050405020304" pitchFamily="18" charset="0"/>
                <a:cs typeface="Times New Roman" panose="02020603050405020304" pitchFamily="18" charset="0"/>
              </a:rPr>
              <a:t>trên hộp công cụ. Nháy chuột lên một cánh hoa, nháy lần một để hiển thị chế độ phóng to thu nhỏ ( Hình 12.5c), nháy lần hai để hiển thị chế độ quay (Hình 12.5d)</a:t>
            </a:r>
            <a:endParaRPr lang="en-US" sz="2800">
              <a:latin typeface="Times New Roman" panose="02020603050405020304" pitchFamily="18" charset="0"/>
              <a:cs typeface="Times New Roman" panose="02020603050405020304" pitchFamily="18" charset="0"/>
            </a:endParaRPr>
          </a:p>
          <a:p>
            <a:pPr>
              <a:spcBef>
                <a:spcPts val="1200"/>
              </a:spcBef>
              <a:spcAft>
                <a:spcPts val="1200"/>
              </a:spcAft>
            </a:pPr>
            <a:r>
              <a:rPr lang="nl-NL" sz="2800">
                <a:latin typeface="Times New Roman" panose="02020603050405020304" pitchFamily="18" charset="0"/>
                <a:cs typeface="Times New Roman" panose="02020603050405020304" pitchFamily="18" charset="0"/>
              </a:rPr>
              <a:t>-  Nháy chuột vào các mũi tên, kéo thả chuột để điều chỉnh cánh hoa quay hướng phù hợp (Hình 12.5e).</a:t>
            </a:r>
            <a:endParaRPr lang="en-US" sz="2800">
              <a:latin typeface="Times New Roman" panose="02020603050405020304" pitchFamily="18" charset="0"/>
              <a:cs typeface="Times New Roman" panose="02020603050405020304" pitchFamily="18" charset="0"/>
            </a:endParaRPr>
          </a:p>
          <a:p>
            <a:pPr>
              <a:spcBef>
                <a:spcPts val="1200"/>
              </a:spcBef>
              <a:spcAft>
                <a:spcPts val="1200"/>
              </a:spcAft>
            </a:pPr>
            <a:r>
              <a:rPr lang="nl-NL" sz="2800">
                <a:latin typeface="Times New Roman" panose="02020603050405020304" pitchFamily="18" charset="0"/>
                <a:cs typeface="Times New Roman" panose="02020603050405020304" pitchFamily="18" charset="0"/>
              </a:rPr>
              <a:t>-  Nháy chuột vào cánh hoa và di chuyển đến vị trí phù hợp (Hình 12.5g). </a:t>
            </a:r>
            <a:endParaRPr lang="en-US" sz="2800">
              <a:latin typeface="Times New Roman" panose="02020603050405020304" pitchFamily="18" charset="0"/>
              <a:cs typeface="Times New Roman" panose="02020603050405020304" pitchFamily="18" charset="0"/>
            </a:endParaRPr>
          </a:p>
        </p:txBody>
      </p:sp>
      <p:pic>
        <p:nvPicPr>
          <p:cNvPr id="4" name="Picture 3" descr="Text&#10;&#10;Description automatically generated"/>
          <p:cNvPicPr/>
          <p:nvPr/>
        </p:nvPicPr>
        <p:blipFill>
          <a:blip r:embed="rId2">
            <a:extLst>
              <a:ext uri="{28A0092B-C50C-407E-A947-70E740481C1C}">
                <a14:useLocalDpi xmlns:a14="http://schemas.microsoft.com/office/drawing/2010/main" val="0"/>
              </a:ext>
            </a:extLst>
          </a:blip>
          <a:srcRect l="26292" t="54630" r="69298" b="42361"/>
          <a:stretch>
            <a:fillRect/>
          </a:stretch>
        </p:blipFill>
        <p:spPr bwMode="auto">
          <a:xfrm>
            <a:off x="2883876" y="562708"/>
            <a:ext cx="690343" cy="690806"/>
          </a:xfrm>
          <a:prstGeom prst="rect">
            <a:avLst/>
          </a:prstGeom>
          <a:noFill/>
          <a:ln>
            <a:noFill/>
          </a:ln>
        </p:spPr>
      </p:pic>
    </p:spTree>
    <p:extLst>
      <p:ext uri="{BB962C8B-B14F-4D97-AF65-F5344CB8AC3E}">
        <p14:creationId xmlns:p14="http://schemas.microsoft.com/office/powerpoint/2010/main" val="1102758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6D07D-F1D4-47E4-89A3-8B2AFD3D7FCD}"/>
              </a:ext>
            </a:extLst>
          </p:cNvPr>
          <p:cNvPicPr>
            <a:picLocks noChangeAspect="1"/>
          </p:cNvPicPr>
          <p:nvPr/>
        </p:nvPicPr>
        <p:blipFill>
          <a:blip r:embed="rId2"/>
          <a:stretch>
            <a:fillRect/>
          </a:stretch>
        </p:blipFill>
        <p:spPr>
          <a:xfrm>
            <a:off x="737721" y="1264170"/>
            <a:ext cx="1465836" cy="1184514"/>
          </a:xfrm>
          <a:prstGeom prst="rect">
            <a:avLst/>
          </a:prstGeom>
        </p:spPr>
      </p:pic>
      <p:pic>
        <p:nvPicPr>
          <p:cNvPr id="6" name="Picture 5">
            <a:extLst>
              <a:ext uri="{FF2B5EF4-FFF2-40B4-BE49-F238E27FC236}">
                <a16:creationId xmlns:a16="http://schemas.microsoft.com/office/drawing/2014/main" id="{E693AED4-E084-4942-993B-8389829CB75A}"/>
              </a:ext>
            </a:extLst>
          </p:cNvPr>
          <p:cNvPicPr>
            <a:picLocks noChangeAspect="1"/>
          </p:cNvPicPr>
          <p:nvPr/>
        </p:nvPicPr>
        <p:blipFill>
          <a:blip r:embed="rId3"/>
          <a:stretch>
            <a:fillRect/>
          </a:stretch>
        </p:blipFill>
        <p:spPr>
          <a:xfrm>
            <a:off x="2279366" y="1339120"/>
            <a:ext cx="2082772" cy="2001095"/>
          </a:xfrm>
          <a:prstGeom prst="rect">
            <a:avLst/>
          </a:prstGeom>
        </p:spPr>
      </p:pic>
      <p:pic>
        <p:nvPicPr>
          <p:cNvPr id="8" name="Picture 7">
            <a:extLst>
              <a:ext uri="{FF2B5EF4-FFF2-40B4-BE49-F238E27FC236}">
                <a16:creationId xmlns:a16="http://schemas.microsoft.com/office/drawing/2014/main" id="{065DB182-FC23-453A-82C9-8B43E8EE9CB4}"/>
              </a:ext>
            </a:extLst>
          </p:cNvPr>
          <p:cNvPicPr>
            <a:picLocks noChangeAspect="1"/>
          </p:cNvPicPr>
          <p:nvPr/>
        </p:nvPicPr>
        <p:blipFill>
          <a:blip r:embed="rId4"/>
          <a:stretch>
            <a:fillRect/>
          </a:stretch>
        </p:blipFill>
        <p:spPr>
          <a:xfrm>
            <a:off x="4360357" y="1180845"/>
            <a:ext cx="1490403" cy="1733403"/>
          </a:xfrm>
          <a:prstGeom prst="rect">
            <a:avLst/>
          </a:prstGeom>
        </p:spPr>
      </p:pic>
      <p:pic>
        <p:nvPicPr>
          <p:cNvPr id="10" name="Picture 9">
            <a:extLst>
              <a:ext uri="{FF2B5EF4-FFF2-40B4-BE49-F238E27FC236}">
                <a16:creationId xmlns:a16="http://schemas.microsoft.com/office/drawing/2014/main" id="{C6584A57-A235-4205-9FC7-A477D1325C8F}"/>
              </a:ext>
            </a:extLst>
          </p:cNvPr>
          <p:cNvPicPr>
            <a:picLocks noChangeAspect="1"/>
          </p:cNvPicPr>
          <p:nvPr/>
        </p:nvPicPr>
        <p:blipFill>
          <a:blip r:embed="rId5"/>
          <a:stretch>
            <a:fillRect/>
          </a:stretch>
        </p:blipFill>
        <p:spPr>
          <a:xfrm>
            <a:off x="6044558" y="1429509"/>
            <a:ext cx="1006438" cy="1373652"/>
          </a:xfrm>
          <a:prstGeom prst="rect">
            <a:avLst/>
          </a:prstGeom>
        </p:spPr>
      </p:pic>
      <p:pic>
        <p:nvPicPr>
          <p:cNvPr id="12" name="Picture 11">
            <a:extLst>
              <a:ext uri="{FF2B5EF4-FFF2-40B4-BE49-F238E27FC236}">
                <a16:creationId xmlns:a16="http://schemas.microsoft.com/office/drawing/2014/main" id="{58DED577-2B9F-4C77-A908-8BD67E2A9FE3}"/>
              </a:ext>
            </a:extLst>
          </p:cNvPr>
          <p:cNvPicPr>
            <a:picLocks noChangeAspect="1"/>
          </p:cNvPicPr>
          <p:nvPr/>
        </p:nvPicPr>
        <p:blipFill>
          <a:blip r:embed="rId6"/>
          <a:stretch>
            <a:fillRect/>
          </a:stretch>
        </p:blipFill>
        <p:spPr>
          <a:xfrm>
            <a:off x="7283613" y="926765"/>
            <a:ext cx="2467993" cy="2776492"/>
          </a:xfrm>
          <a:prstGeom prst="rect">
            <a:avLst/>
          </a:prstGeom>
        </p:spPr>
      </p:pic>
      <p:pic>
        <p:nvPicPr>
          <p:cNvPr id="14" name="Picture 13">
            <a:extLst>
              <a:ext uri="{FF2B5EF4-FFF2-40B4-BE49-F238E27FC236}">
                <a16:creationId xmlns:a16="http://schemas.microsoft.com/office/drawing/2014/main" id="{4B4B1152-1343-4BD4-9D02-9DB478291C4A}"/>
              </a:ext>
            </a:extLst>
          </p:cNvPr>
          <p:cNvPicPr>
            <a:picLocks noChangeAspect="1"/>
          </p:cNvPicPr>
          <p:nvPr/>
        </p:nvPicPr>
        <p:blipFill>
          <a:blip r:embed="rId7"/>
          <a:stretch>
            <a:fillRect/>
          </a:stretch>
        </p:blipFill>
        <p:spPr>
          <a:xfrm>
            <a:off x="9541746" y="843574"/>
            <a:ext cx="2447925" cy="2295525"/>
          </a:xfrm>
          <a:prstGeom prst="rect">
            <a:avLst/>
          </a:prstGeom>
        </p:spPr>
      </p:pic>
      <p:sp>
        <p:nvSpPr>
          <p:cNvPr id="15" name="TextBox 14">
            <a:extLst>
              <a:ext uri="{FF2B5EF4-FFF2-40B4-BE49-F238E27FC236}">
                <a16:creationId xmlns:a16="http://schemas.microsoft.com/office/drawing/2014/main" id="{DFE766B0-3FC8-41C2-8663-3BDB28C2C54D}"/>
              </a:ext>
            </a:extLst>
          </p:cNvPr>
          <p:cNvSpPr txBox="1"/>
          <p:nvPr/>
        </p:nvSpPr>
        <p:spPr>
          <a:xfrm>
            <a:off x="926935" y="3414010"/>
            <a:ext cx="10067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p>
        </p:txBody>
      </p:sp>
      <p:sp>
        <p:nvSpPr>
          <p:cNvPr id="16" name="TextBox 15">
            <a:extLst>
              <a:ext uri="{FF2B5EF4-FFF2-40B4-BE49-F238E27FC236}">
                <a16:creationId xmlns:a16="http://schemas.microsoft.com/office/drawing/2014/main" id="{FA5EFD96-F20F-44D3-9640-7CBEAE8873A8}"/>
              </a:ext>
            </a:extLst>
          </p:cNvPr>
          <p:cNvSpPr txBox="1"/>
          <p:nvPr/>
        </p:nvSpPr>
        <p:spPr>
          <a:xfrm>
            <a:off x="2872704" y="3429000"/>
            <a:ext cx="10067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p>
        </p:txBody>
      </p:sp>
      <p:sp>
        <p:nvSpPr>
          <p:cNvPr id="17" name="TextBox 16">
            <a:extLst>
              <a:ext uri="{FF2B5EF4-FFF2-40B4-BE49-F238E27FC236}">
                <a16:creationId xmlns:a16="http://schemas.microsoft.com/office/drawing/2014/main" id="{4F9A0BB8-00A0-47F3-ABB1-8FD01823B42A}"/>
              </a:ext>
            </a:extLst>
          </p:cNvPr>
          <p:cNvSpPr txBox="1"/>
          <p:nvPr/>
        </p:nvSpPr>
        <p:spPr>
          <a:xfrm>
            <a:off x="4868892" y="3431500"/>
            <a:ext cx="10067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p>
        </p:txBody>
      </p:sp>
      <p:sp>
        <p:nvSpPr>
          <p:cNvPr id="18" name="TextBox 17">
            <a:extLst>
              <a:ext uri="{FF2B5EF4-FFF2-40B4-BE49-F238E27FC236}">
                <a16:creationId xmlns:a16="http://schemas.microsoft.com/office/drawing/2014/main" id="{7A314418-393B-4389-8666-9B56460687EE}"/>
              </a:ext>
            </a:extLst>
          </p:cNvPr>
          <p:cNvSpPr txBox="1"/>
          <p:nvPr/>
        </p:nvSpPr>
        <p:spPr>
          <a:xfrm>
            <a:off x="6322938" y="3416510"/>
            <a:ext cx="10067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a:t>
            </a:r>
          </a:p>
        </p:txBody>
      </p:sp>
      <p:sp>
        <p:nvSpPr>
          <p:cNvPr id="19" name="TextBox 18">
            <a:extLst>
              <a:ext uri="{FF2B5EF4-FFF2-40B4-BE49-F238E27FC236}">
                <a16:creationId xmlns:a16="http://schemas.microsoft.com/office/drawing/2014/main" id="{545041E8-F096-4103-8010-3D99D84F5A8F}"/>
              </a:ext>
            </a:extLst>
          </p:cNvPr>
          <p:cNvSpPr txBox="1"/>
          <p:nvPr/>
        </p:nvSpPr>
        <p:spPr>
          <a:xfrm>
            <a:off x="8184210" y="3419010"/>
            <a:ext cx="10067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e)</a:t>
            </a:r>
          </a:p>
        </p:txBody>
      </p:sp>
      <p:sp>
        <p:nvSpPr>
          <p:cNvPr id="20" name="TextBox 19">
            <a:extLst>
              <a:ext uri="{FF2B5EF4-FFF2-40B4-BE49-F238E27FC236}">
                <a16:creationId xmlns:a16="http://schemas.microsoft.com/office/drawing/2014/main" id="{56DC7A21-A703-44DF-AFF4-73FC14B538E2}"/>
              </a:ext>
            </a:extLst>
          </p:cNvPr>
          <p:cNvSpPr txBox="1"/>
          <p:nvPr/>
        </p:nvSpPr>
        <p:spPr>
          <a:xfrm>
            <a:off x="10405254" y="3421510"/>
            <a:ext cx="10067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g)</a:t>
            </a:r>
          </a:p>
        </p:txBody>
      </p:sp>
      <p:sp>
        <p:nvSpPr>
          <p:cNvPr id="21" name="TextBox 20">
            <a:extLst>
              <a:ext uri="{FF2B5EF4-FFF2-40B4-BE49-F238E27FC236}">
                <a16:creationId xmlns:a16="http://schemas.microsoft.com/office/drawing/2014/main" id="{47C9A602-2706-46D3-AD4E-6A516A2DA7A9}"/>
              </a:ext>
            </a:extLst>
          </p:cNvPr>
          <p:cNvSpPr txBox="1"/>
          <p:nvPr/>
        </p:nvSpPr>
        <p:spPr>
          <a:xfrm>
            <a:off x="2101416" y="4553079"/>
            <a:ext cx="8664292"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12.5</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elip</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773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par>
                                <p:cTn id="58" presetID="53" presetClass="entr" presetSubtype="16"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922" y="276371"/>
            <a:ext cx="11441724" cy="6247864"/>
          </a:xfrm>
          <a:prstGeom prst="rect">
            <a:avLst/>
          </a:prstGeom>
        </p:spPr>
        <p:txBody>
          <a:bodyPr wrap="square">
            <a:spAutoFit/>
          </a:bodyPr>
          <a:lstStyle/>
          <a:p>
            <a:pPr algn="just">
              <a:spcBef>
                <a:spcPts val="1200"/>
              </a:spcBef>
              <a:spcAft>
                <a:spcPts val="1200"/>
              </a:spcAft>
            </a:pPr>
            <a:r>
              <a:rPr lang="nl-NL"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nl-NL"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Vẽ Quốc kì Việt Nam (Hình 12.6).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dirty="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vi-VN" sz="2800" dirty="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dẫn.</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Vẽ ngôi sao 5 cánh</a:t>
            </a:r>
          </a:p>
          <a:p>
            <a:pPr marL="285750" indent="-285750" algn="just">
              <a:spcBef>
                <a:spcPts val="1200"/>
              </a:spcBef>
              <a:spcAft>
                <a:spcPts val="1200"/>
              </a:spcAft>
              <a:buFontTx/>
              <a:buChar char="-"/>
            </a:pPr>
            <a:r>
              <a:rPr lang="nl-NL" sz="2800" dirty="0">
                <a:latin typeface="Times New Roman" panose="02020603050405020304" pitchFamily="18" charset="0"/>
                <a:cs typeface="Times New Roman" panose="02020603050405020304" pitchFamily="18" charset="0"/>
              </a:rPr>
              <a:t>Chọn công cụ         trên hộp công cụ </a:t>
            </a:r>
          </a:p>
          <a:p>
            <a:pPr algn="just">
              <a:spcBef>
                <a:spcPts val="1200"/>
              </a:spcBef>
              <a:spcAft>
                <a:spcPts val="1200"/>
              </a:spcAft>
            </a:pPr>
            <a:r>
              <a:rPr lang="nl-NL" sz="2800" dirty="0">
                <a:latin typeface="Times New Roman" panose="02020603050405020304" pitchFamily="18" charset="0"/>
                <a:cs typeface="Times New Roman" panose="02020603050405020304" pitchFamily="18" charset="0"/>
              </a:rPr>
              <a:t>- Trên thanh điều khiển thuộc tính, chọn nút lệnh         đặt giá trị </a:t>
            </a:r>
            <a:r>
              <a:rPr lang="nl-NL" sz="2800" b="1" dirty="0">
                <a:latin typeface="Times New Roman" panose="02020603050405020304" pitchFamily="18" charset="0"/>
                <a:cs typeface="Times New Roman" panose="02020603050405020304" pitchFamily="18" charset="0"/>
              </a:rPr>
              <a:t>Corners </a:t>
            </a:r>
            <a:r>
              <a:rPr lang="nl-NL" sz="2800" dirty="0">
                <a:latin typeface="Times New Roman" panose="02020603050405020304" pitchFamily="18" charset="0"/>
                <a:cs typeface="Times New Roman" panose="02020603050405020304" pitchFamily="18" charset="0"/>
              </a:rPr>
              <a:t>là </a:t>
            </a:r>
            <a:r>
              <a:rPr lang="nl-NL" sz="2800" b="1" dirty="0">
                <a:latin typeface="Times New Roman" panose="02020603050405020304" pitchFamily="18" charset="0"/>
                <a:cs typeface="Times New Roman" panose="02020603050405020304" pitchFamily="18" charset="0"/>
              </a:rPr>
              <a:t>5</a:t>
            </a:r>
            <a:r>
              <a:rPr lang="nl-NL" sz="2800" dirty="0">
                <a:latin typeface="Times New Roman" panose="02020603050405020304" pitchFamily="18" charset="0"/>
                <a:cs typeface="Times New Roman" panose="02020603050405020304" pitchFamily="18" charset="0"/>
              </a:rPr>
              <a:t> và  </a:t>
            </a:r>
            <a:r>
              <a:rPr lang="nl-NL" sz="2800" b="1" dirty="0">
                <a:latin typeface="Times New Roman" panose="02020603050405020304" pitchFamily="18" charset="0"/>
                <a:cs typeface="Times New Roman" panose="02020603050405020304" pitchFamily="18" charset="0"/>
              </a:rPr>
              <a:t>Spoke ratio</a:t>
            </a:r>
            <a:r>
              <a:rPr lang="nl-NL" sz="2800" dirty="0">
                <a:latin typeface="Times New Roman" panose="02020603050405020304" pitchFamily="18" charset="0"/>
                <a:cs typeface="Times New Roman" panose="02020603050405020304" pitchFamily="18" charset="0"/>
              </a:rPr>
              <a:t> là </a:t>
            </a:r>
            <a:r>
              <a:rPr lang="nl-NL" sz="2800" b="1" dirty="0">
                <a:latin typeface="Times New Roman" panose="02020603050405020304" pitchFamily="18" charset="0"/>
                <a:cs typeface="Times New Roman" panose="02020603050405020304" pitchFamily="18" charset="0"/>
              </a:rPr>
              <a:t>0.4.</a:t>
            </a:r>
            <a:endParaRPr lang="en-US" sz="2800" b="1" dirty="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dirty="0">
                <a:latin typeface="Times New Roman" panose="02020603050405020304" pitchFamily="18" charset="0"/>
                <a:cs typeface="Times New Roman" panose="02020603050405020304" pitchFamily="18" charset="0"/>
              </a:rPr>
              <a:t>- Vẽ hình và tô màu vàng cho ngôi sao (quay cho thẳng nếu cần) (Hình 12.6a)</a:t>
            </a:r>
            <a:endParaRPr lang="en-US" sz="2800" dirty="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nl-NL" sz="2800" dirty="0">
                <a:latin typeface="Times New Roman" panose="02020603050405020304" pitchFamily="18" charset="0"/>
                <a:cs typeface="Times New Roman" panose="02020603050405020304" pitchFamily="18" charset="0"/>
              </a:rPr>
              <a:t>Vẽ hình chữ nhật tỉ lệ rộng và dài là 2 : 3 , tô nền màu đỏ (Hình 12.6b). </a:t>
            </a:r>
            <a:r>
              <a:rPr lang="nl-NL"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Vì</a:t>
            </a:r>
            <a:r>
              <a:rPr lang="nl-NL" sz="2800" dirty="0">
                <a:latin typeface="Times New Roman" panose="02020603050405020304" pitchFamily="18" charset="0"/>
                <a:cs typeface="Times New Roman" panose="02020603050405020304" pitchFamily="18" charset="0"/>
              </a:rPr>
              <a:t> hình chữ nhật vẽ sau nên khi di chuyển ngôi sao vào giữ hình chữ nhật thì ngôi sao sẽ bị che khuất.</a:t>
            </a:r>
          </a:p>
        </p:txBody>
      </p:sp>
      <p:pic>
        <p:nvPicPr>
          <p:cNvPr id="7" name="Picture 6" descr="Graphical user interface, text, application, email&#10;&#10;Description automatically generated"/>
          <p:cNvPicPr/>
          <p:nvPr/>
        </p:nvPicPr>
        <p:blipFill rotWithShape="1">
          <a:blip r:embed="rId2"/>
          <a:srcRect l="63559" t="34220" r="34218" b="63341"/>
          <a:stretch/>
        </p:blipFill>
        <p:spPr bwMode="auto">
          <a:xfrm>
            <a:off x="2892559" y="2484389"/>
            <a:ext cx="721042" cy="519918"/>
          </a:xfrm>
          <a:prstGeom prst="rect">
            <a:avLst/>
          </a:prstGeom>
          <a:ln>
            <a:noFill/>
          </a:ln>
          <a:extLst>
            <a:ext uri="{53640926-AAD7-44D8-BBD7-CCE9431645EC}">
              <a14:shadowObscured xmlns:a14="http://schemas.microsoft.com/office/drawing/2010/main"/>
            </a:ext>
          </a:extLst>
        </p:spPr>
      </p:pic>
      <p:pic>
        <p:nvPicPr>
          <p:cNvPr id="8" name="Picture 7" descr="A picture containing text&#10;&#10;Description automatically generate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7672" y="3149504"/>
            <a:ext cx="721043" cy="608721"/>
          </a:xfrm>
          <a:prstGeom prst="rect">
            <a:avLst/>
          </a:prstGeom>
          <a:noFill/>
          <a:ln>
            <a:noFill/>
          </a:ln>
        </p:spPr>
      </p:pic>
    </p:spTree>
    <p:extLst>
      <p:ext uri="{BB962C8B-B14F-4D97-AF65-F5344CB8AC3E}">
        <p14:creationId xmlns:p14="http://schemas.microsoft.com/office/powerpoint/2010/main" val="2112132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F9DE327-AEAE-44B2-8483-660A265AE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1492CA2-7E37-4577-8E02-1E79AE7EE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7ACB9FA-C8E8-43F1-868B-D328ECFC3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hought Bubble: Cloud 6">
            <a:extLst>
              <a:ext uri="{FF2B5EF4-FFF2-40B4-BE49-F238E27FC236}">
                <a16:creationId xmlns:a16="http://schemas.microsoft.com/office/drawing/2014/main" id="{EC4F1EBD-59A6-438D-B701-0CA293146A21}"/>
              </a:ext>
            </a:extLst>
          </p:cNvPr>
          <p:cNvSpPr/>
          <p:nvPr/>
        </p:nvSpPr>
        <p:spPr>
          <a:xfrm>
            <a:off x="558571" y="35777"/>
            <a:ext cx="6588036" cy="2914372"/>
          </a:xfrm>
          <a:prstGeom prst="cloudCallout">
            <a:avLst>
              <a:gd name="adj1" fmla="val -41973"/>
              <a:gd name="adj2" fmla="val 6056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Em hãy quan sát hai hình sau và đưa ra nhận  xét về màu sắc, độ nét và sự đa dạng các chi tiết của mỗi hình</a:t>
            </a:r>
          </a:p>
        </p:txBody>
      </p:sp>
      <p:pic>
        <p:nvPicPr>
          <p:cNvPr id="6" name="Picture 5" descr="Graphical user interface, application, Word&#10;&#10;Description automatically generated"/>
          <p:cNvPicPr/>
          <p:nvPr/>
        </p:nvPicPr>
        <p:blipFill rotWithShape="1">
          <a:blip r:embed="rId3"/>
          <a:srcRect l="63549" t="34305" r="12737" b="48365"/>
          <a:stretch/>
        </p:blipFill>
        <p:spPr bwMode="auto">
          <a:xfrm>
            <a:off x="897082" y="3558561"/>
            <a:ext cx="5920123" cy="3070259"/>
          </a:xfrm>
          <a:prstGeom prst="rect">
            <a:avLst/>
          </a:prstGeom>
          <a:ln>
            <a:noFill/>
          </a:ln>
          <a:extLst>
            <a:ext uri="{53640926-AAD7-44D8-BBD7-CCE9431645EC}">
              <a14:shadowObscured xmlns:a14="http://schemas.microsoft.com/office/drawing/2010/main"/>
            </a:ext>
          </a:extLst>
        </p:spPr>
      </p:pic>
      <p:sp>
        <p:nvSpPr>
          <p:cNvPr id="8" name="Thought Bubble: Cloud 7">
            <a:extLst>
              <a:ext uri="{FF2B5EF4-FFF2-40B4-BE49-F238E27FC236}">
                <a16:creationId xmlns:a16="http://schemas.microsoft.com/office/drawing/2014/main" id="{0635DF11-6BC9-40E7-82A8-4EEE0A6280F7}"/>
              </a:ext>
            </a:extLst>
          </p:cNvPr>
          <p:cNvSpPr/>
          <p:nvPr/>
        </p:nvSpPr>
        <p:spPr>
          <a:xfrm>
            <a:off x="7330240" y="903801"/>
            <a:ext cx="4861760" cy="3971108"/>
          </a:xfrm>
          <a:prstGeom prst="cloudCallout">
            <a:avLst>
              <a:gd name="adj1" fmla="val -50432"/>
              <a:gd name="adj2" fmla="val 71560"/>
            </a:avLst>
          </a:prstGeom>
          <a:gradFill flip="none" rotWithShape="1">
            <a:gsLst>
              <a:gs pos="0">
                <a:schemeClr val="accent5">
                  <a:lumMod val="60000"/>
                  <a:lumOff val="40000"/>
                </a:schemeClr>
              </a:gs>
              <a:gs pos="50000">
                <a:srgbClr val="FFC000">
                  <a:tint val="44500"/>
                  <a:satMod val="160000"/>
                </a:srgbClr>
              </a:gs>
              <a:gs pos="100000">
                <a:srgbClr val="FFC000">
                  <a:tint val="23500"/>
                  <a:satMod val="160000"/>
                </a:srgbClr>
              </a:gs>
            </a:gsLst>
            <a:path path="circle">
              <a:fillToRect l="100000" b="100000"/>
            </a:path>
            <a:tileRect t="-100000" r="-100000"/>
          </a:gradFill>
        </p:spPr>
        <p:style>
          <a:lnRef idx="2">
            <a:schemeClr val="accent6"/>
          </a:lnRef>
          <a:fillRef idx="1">
            <a:schemeClr val="lt1"/>
          </a:fillRef>
          <a:effectRef idx="0">
            <a:schemeClr val="accent6"/>
          </a:effectRef>
          <a:fontRef idx="minor">
            <a:schemeClr val="dk1"/>
          </a:fontRef>
        </p:style>
        <p:txBody>
          <a:bodyPr rtlCol="0" anchor="ctr"/>
          <a:lstStyle/>
          <a:p>
            <a:pPr marR="0" lvl="0" algn="ctr">
              <a:lnSpc>
                <a:spcPct val="115000"/>
              </a:lnSpc>
              <a:spcBef>
                <a:spcPts val="0"/>
              </a:spcBef>
              <a:spcAft>
                <a:spcPts val="0"/>
              </a:spcAft>
            </a:pPr>
            <a:r>
              <a:rPr lang="vi-VN" sz="2800" dirty="0">
                <a:solidFill>
                  <a:schemeClr val="tx1"/>
                </a:solidFill>
                <a:latin typeface="Times New Roman" panose="02020603050405020304" pitchFamily="18" charset="0"/>
                <a:cs typeface="Times New Roman" panose="02020603050405020304" pitchFamily="18" charset="0"/>
              </a:rPr>
              <a:t>Thảo luận về sự khác nhau giữa ảnh chụp và hình vẽ bằng phần mềm</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286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2368" y="229479"/>
            <a:ext cx="11113477" cy="2031325"/>
          </a:xfrm>
          <a:prstGeom prst="rect">
            <a:avLst/>
          </a:prstGeom>
        </p:spPr>
        <p:txBody>
          <a:bodyPr wrap="square">
            <a:spAutoFit/>
          </a:bodyPr>
          <a:lstStyle/>
          <a:p>
            <a:pPr algn="just">
              <a:lnSpc>
                <a:spcPct val="150000"/>
              </a:lnSpc>
            </a:pP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3: </a:t>
            </a:r>
            <a:r>
              <a:rPr lang="nl-NL" sz="2800">
                <a:latin typeface="Times New Roman" panose="02020603050405020304" pitchFamily="18" charset="0"/>
                <a:cs typeface="Times New Roman" panose="02020603050405020304" pitchFamily="18" charset="0"/>
              </a:rPr>
              <a:t>Đưa hình chữ nhật xuống dưới lớp dưới (Hình 12.6c). Chọn công cụ          rồi chọn hình chữ nhật, nháy vào nút          trên thanh điều khiển thuộc tính để đưa hình chữ nhật xuống lớp dưới</a:t>
            </a:r>
            <a:endParaRPr lang="en-US" sz="2800">
              <a:latin typeface="Times New Roman" panose="02020603050405020304" pitchFamily="18" charset="0"/>
              <a:cs typeface="Times New Roman" panose="02020603050405020304" pitchFamily="18" charset="0"/>
            </a:endParaRPr>
          </a:p>
        </p:txBody>
      </p:sp>
      <p:pic>
        <p:nvPicPr>
          <p:cNvPr id="9" name="Picture 8" descr="Graphical user interface, application, Word&#10;&#10;Description automatically generated"/>
          <p:cNvPicPr/>
          <p:nvPr/>
        </p:nvPicPr>
        <p:blipFill rotWithShape="1">
          <a:blip r:embed="rId2"/>
          <a:srcRect l="87439" t="65083" r="11032" b="32791"/>
          <a:stretch/>
        </p:blipFill>
        <p:spPr bwMode="auto">
          <a:xfrm>
            <a:off x="1242647" y="973911"/>
            <a:ext cx="468532" cy="542460"/>
          </a:xfrm>
          <a:prstGeom prst="rect">
            <a:avLst/>
          </a:prstGeom>
          <a:ln>
            <a:noFill/>
          </a:ln>
          <a:extLst>
            <a:ext uri="{53640926-AAD7-44D8-BBD7-CCE9431645EC}">
              <a14:shadowObscured xmlns:a14="http://schemas.microsoft.com/office/drawing/2010/main"/>
            </a:ext>
          </a:extLst>
        </p:spPr>
      </p:pic>
      <p:pic>
        <p:nvPicPr>
          <p:cNvPr id="10" name="Picture 9" descr="Graphical user interface, application, Word&#10;&#10;Description automatically generated"/>
          <p:cNvPicPr/>
          <p:nvPr/>
        </p:nvPicPr>
        <p:blipFill rotWithShape="1">
          <a:blip r:embed="rId3"/>
          <a:srcRect l="69052" t="68133" r="29238" b="30042"/>
          <a:stretch/>
        </p:blipFill>
        <p:spPr bwMode="auto">
          <a:xfrm>
            <a:off x="7643446" y="1050305"/>
            <a:ext cx="731837" cy="466066"/>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35AD3C9-4D93-4F35-B207-5F9330DF6CE3}"/>
              </a:ext>
            </a:extLst>
          </p:cNvPr>
          <p:cNvPicPr>
            <a:picLocks noChangeAspect="1"/>
          </p:cNvPicPr>
          <p:nvPr/>
        </p:nvPicPr>
        <p:blipFill>
          <a:blip r:embed="rId4"/>
          <a:stretch>
            <a:fillRect/>
          </a:stretch>
        </p:blipFill>
        <p:spPr>
          <a:xfrm>
            <a:off x="973735" y="2404204"/>
            <a:ext cx="5205577" cy="2332688"/>
          </a:xfrm>
          <a:prstGeom prst="rect">
            <a:avLst/>
          </a:prstGeom>
        </p:spPr>
      </p:pic>
      <p:pic>
        <p:nvPicPr>
          <p:cNvPr id="6" name="Picture 5">
            <a:extLst>
              <a:ext uri="{FF2B5EF4-FFF2-40B4-BE49-F238E27FC236}">
                <a16:creationId xmlns:a16="http://schemas.microsoft.com/office/drawing/2014/main" id="{D5FBD04D-D76B-4A8D-80AA-83D8C7B0893B}"/>
              </a:ext>
            </a:extLst>
          </p:cNvPr>
          <p:cNvPicPr>
            <a:picLocks noChangeAspect="1"/>
          </p:cNvPicPr>
          <p:nvPr/>
        </p:nvPicPr>
        <p:blipFill>
          <a:blip r:embed="rId5"/>
          <a:stretch>
            <a:fillRect/>
          </a:stretch>
        </p:blipFill>
        <p:spPr>
          <a:xfrm>
            <a:off x="6624020" y="2530617"/>
            <a:ext cx="3614262" cy="2246006"/>
          </a:xfrm>
          <a:prstGeom prst="rect">
            <a:avLst/>
          </a:prstGeom>
        </p:spPr>
      </p:pic>
    </p:spTree>
    <p:extLst>
      <p:ext uri="{BB962C8B-B14F-4D97-AF65-F5344CB8AC3E}">
        <p14:creationId xmlns:p14="http://schemas.microsoft.com/office/powerpoint/2010/main" val="2417112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43804" y="1324081"/>
            <a:ext cx="11394831" cy="3323987"/>
          </a:xfrm>
          <a:prstGeom prst="rect">
            <a:avLst/>
          </a:prstGeom>
        </p:spPr>
        <p:txBody>
          <a:bodyPr wrap="square">
            <a:spAutoFit/>
          </a:bodyPr>
          <a:lstStyle/>
          <a:p>
            <a:pPr marL="342900" lvl="0" indent="-342900" algn="just">
              <a:lnSpc>
                <a:spcPct val="150000"/>
              </a:lnSpc>
              <a:buClr>
                <a:srgbClr val="FF0066"/>
              </a:buClr>
              <a:buFont typeface="+mj-lt"/>
              <a:buAutoNum type="arabicPeriod"/>
            </a:pPr>
            <a:r>
              <a:rPr lang="en-US" sz="2800" dirty="0">
                <a:latin typeface="Times New Roman" panose="02020603050405020304" pitchFamily="18" charset="0"/>
                <a:cs typeface="Times New Roman" panose="02020603050405020304" pitchFamily="18" charset="0"/>
              </a:rPr>
              <a:t>Sau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Inkscape</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dirty="0"/>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phím</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Shift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
        <p:nvSpPr>
          <p:cNvPr id="12" name="Rectangle 11"/>
          <p:cNvSpPr/>
          <p:nvPr/>
        </p:nvSpPr>
        <p:spPr>
          <a:xfrm>
            <a:off x="4493927" y="431657"/>
            <a:ext cx="2933816" cy="707886"/>
          </a:xfrm>
          <a:prstGeom prst="rect">
            <a:avLst/>
          </a:prstGeom>
        </p:spPr>
        <p:txBody>
          <a:bodyPr wrap="none">
            <a:spAutoFit/>
          </a:bodyPr>
          <a:lstStyle/>
          <a:p>
            <a:r>
              <a:rPr lang="nl-NL" sz="4000" b="1" dirty="0">
                <a:solidFill>
                  <a:srgbClr val="C00000"/>
                </a:solidFill>
                <a:latin typeface="Times New Roman" panose="02020603050405020304" pitchFamily="18" charset="0"/>
                <a:ea typeface="Times New Roman" panose="02020603050405020304" pitchFamily="18" charset="0"/>
              </a:rPr>
              <a:t>VẬN DỤNG</a:t>
            </a:r>
            <a:endParaRPr lang="en-US" sz="4000" dirty="0">
              <a:solidFill>
                <a:srgbClr val="C00000"/>
              </a:solidFill>
            </a:endParaRPr>
          </a:p>
        </p:txBody>
      </p:sp>
      <p:pic>
        <p:nvPicPr>
          <p:cNvPr id="13" name="Picture 12"/>
          <p:cNvPicPr>
            <a:picLocks noChangeAspect="1"/>
          </p:cNvPicPr>
          <p:nvPr/>
        </p:nvPicPr>
        <p:blipFill rotWithShape="1">
          <a:blip r:embed="rId2"/>
          <a:srcRect l="74688" t="32315" r="24561" b="66189"/>
          <a:stretch/>
        </p:blipFill>
        <p:spPr>
          <a:xfrm>
            <a:off x="4493927" y="2054423"/>
            <a:ext cx="465642" cy="523847"/>
          </a:xfrm>
          <a:prstGeom prst="rect">
            <a:avLst/>
          </a:prstGeom>
        </p:spPr>
      </p:pic>
      <p:sp>
        <p:nvSpPr>
          <p:cNvPr id="15" name="Rectangle 14"/>
          <p:cNvSpPr/>
          <p:nvPr/>
        </p:nvSpPr>
        <p:spPr>
          <a:xfrm>
            <a:off x="6030273" y="2739326"/>
            <a:ext cx="465577" cy="49586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p:cNvSpPr/>
          <p:nvPr/>
        </p:nvSpPr>
        <p:spPr>
          <a:xfrm>
            <a:off x="6672699" y="2745860"/>
            <a:ext cx="465577" cy="49586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7365862" y="2745860"/>
            <a:ext cx="465577" cy="495861"/>
          </a:xfrm>
          <a:prstGeom prst="rect">
            <a:avLst/>
          </a:prstGeom>
          <a:solidFill>
            <a:srgbClr val="F4771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a:extLst>
              <a:ext uri="{FF2B5EF4-FFF2-40B4-BE49-F238E27FC236}">
                <a16:creationId xmlns:a16="http://schemas.microsoft.com/office/drawing/2014/main" id="{124BE6C5-3D27-4E17-BEF8-5B64140BCC58}"/>
              </a:ext>
            </a:extLst>
          </p:cNvPr>
          <p:cNvSpPr/>
          <p:nvPr/>
        </p:nvSpPr>
        <p:spPr>
          <a:xfrm>
            <a:off x="5240428" y="3399020"/>
            <a:ext cx="465577" cy="49586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094329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73723" y="1115368"/>
            <a:ext cx="10996246" cy="3970318"/>
          </a:xfrm>
          <a:prstGeom prst="rect">
            <a:avLst/>
          </a:prstGeom>
        </p:spPr>
        <p:txBody>
          <a:bodyPr wrap="square">
            <a:spAutoFit/>
          </a:bodyPr>
          <a:lstStyle/>
          <a:p>
            <a:pPr lvl="0" algn="just">
              <a:lnSpc>
                <a:spcPct val="150000"/>
              </a:lnSpc>
              <a:spcAft>
                <a:spcPts val="0"/>
              </a:spcAft>
              <a:buClr>
                <a:srgbClr val="FF0066"/>
              </a:buClr>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marL="800100" lvl="1" indent="-342900" algn="just">
              <a:lnSpc>
                <a:spcPct val="150000"/>
              </a:lnSpc>
              <a:buFont typeface="+mj-lt"/>
              <a:buAutoNum type="alphaU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màu</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gn="just">
              <a:lnSpc>
                <a:spcPct val="150000"/>
              </a:lnSpc>
              <a:buFont typeface="+mj-lt"/>
              <a:buAutoNum type="alphaU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Thanh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gn="just">
              <a:lnSpc>
                <a:spcPct val="150000"/>
              </a:lnSpc>
              <a:buFont typeface="+mj-lt"/>
              <a:buAutoNum type="alphaUcPeriod"/>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marL="800100" lvl="1" indent="-342900" algn="just">
              <a:lnSpc>
                <a:spcPct val="150000"/>
              </a:lnSpc>
              <a:buFont typeface="+mj-lt"/>
              <a:buAutoNum type="alphaUcPeriod"/>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thoai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lệnh</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2374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836" y="1016950"/>
            <a:ext cx="9018174" cy="523220"/>
          </a:xfrm>
          <a:prstGeom prst="rect">
            <a:avLst/>
          </a:prstGeom>
        </p:spPr>
        <p:txBody>
          <a:bodyPr wrap="none">
            <a:spAutoFit/>
          </a:bodyPr>
          <a:lstStyle/>
          <a:p>
            <a:r>
              <a:rPr lang="en-US" sz="2800">
                <a:solidFill>
                  <a:srgbClr val="FF0000"/>
                </a:solidFill>
                <a:latin typeface="Times New Roman" panose="02020603050405020304" pitchFamily="18" charset="0"/>
                <a:ea typeface="Times New Roman" panose="02020603050405020304" pitchFamily="18" charset="0"/>
              </a:rPr>
              <a:t>3. </a:t>
            </a:r>
            <a:r>
              <a:rPr lang="en-US" sz="2800">
                <a:latin typeface="Times New Roman" panose="02020603050405020304" pitchFamily="18" charset="0"/>
                <a:ea typeface="Times New Roman" panose="02020603050405020304" pitchFamily="18" charset="0"/>
              </a:rPr>
              <a:t>Hãy vẽ quốc kì các nước: Thái Lan, Lào, Myanmar và Anh</a:t>
            </a:r>
            <a:endParaRPr lang="en-US" sz="2800"/>
          </a:p>
        </p:txBody>
      </p:sp>
      <p:pic>
        <p:nvPicPr>
          <p:cNvPr id="3" name="Picture 2" descr="Graphical user interface, text, application, Word&#10;&#10;Description automatically generated"/>
          <p:cNvPicPr/>
          <p:nvPr/>
        </p:nvPicPr>
        <p:blipFill rotWithShape="1">
          <a:blip r:embed="rId2"/>
          <a:srcRect l="59606" t="47358" r="11204" b="43178"/>
          <a:stretch/>
        </p:blipFill>
        <p:spPr bwMode="auto">
          <a:xfrm>
            <a:off x="1165006" y="1974201"/>
            <a:ext cx="9018174" cy="17133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786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7547" y="1016950"/>
            <a:ext cx="6556603" cy="523220"/>
          </a:xfrm>
          <a:prstGeom prst="rect">
            <a:avLst/>
          </a:prstGeom>
        </p:spPr>
        <p:txBody>
          <a:bodyPr wrap="none">
            <a:spAutoFit/>
          </a:bodyPr>
          <a:lstStyle/>
          <a:p>
            <a:r>
              <a:rPr lang="en-US" sz="2800">
                <a:solidFill>
                  <a:srgbClr val="FF0000"/>
                </a:solidFill>
                <a:latin typeface="Times New Roman" panose="02020603050405020304" pitchFamily="18" charset="0"/>
                <a:ea typeface="Times New Roman" panose="02020603050405020304" pitchFamily="18" charset="0"/>
              </a:rPr>
              <a:t>4. </a:t>
            </a:r>
            <a:r>
              <a:rPr lang="en-US" sz="2800">
                <a:latin typeface="Times New Roman" panose="02020603050405020304" pitchFamily="18" charset="0"/>
                <a:ea typeface="Times New Roman" panose="02020603050405020304" pitchFamily="18" charset="0"/>
              </a:rPr>
              <a:t>Hãy vẽ các hình sau bằng các hình cơ bản</a:t>
            </a:r>
            <a:endParaRPr lang="en-US" sz="2800"/>
          </a:p>
        </p:txBody>
      </p:sp>
      <p:pic>
        <p:nvPicPr>
          <p:cNvPr id="3" name="Picture 2" descr="Graphical user interface, text, application, Word&#10;&#10;Description automatically generated"/>
          <p:cNvPicPr/>
          <p:nvPr/>
        </p:nvPicPr>
        <p:blipFill rotWithShape="1">
          <a:blip r:embed="rId2"/>
          <a:srcRect l="65202" t="61409" r="18418" b="25154"/>
          <a:stretch/>
        </p:blipFill>
        <p:spPr bwMode="auto">
          <a:xfrm>
            <a:off x="2656719" y="1990456"/>
            <a:ext cx="6367360" cy="28770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451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C4DA96-DF6A-4F5C-A5DD-48D1629948B2}"/>
              </a:ext>
            </a:extLst>
          </p:cNvPr>
          <p:cNvSpPr txBox="1"/>
          <p:nvPr/>
        </p:nvSpPr>
        <p:spPr>
          <a:xfrm>
            <a:off x="421526" y="360472"/>
            <a:ext cx="10169435" cy="613245"/>
          </a:xfrm>
          <a:prstGeom prst="rect">
            <a:avLst/>
          </a:prstGeom>
          <a:noFill/>
        </p:spPr>
        <p:txBody>
          <a:bodyPr wrap="square">
            <a:spAutoFit/>
          </a:bodyPr>
          <a:lstStyle/>
          <a:p>
            <a:pPr marL="0" marR="0" algn="just">
              <a:lnSpc>
                <a:spcPct val="115000"/>
              </a:lnSpc>
              <a:spcBef>
                <a:spcPts val="0"/>
              </a:spcBef>
              <a:spcAft>
                <a:spcPts val="0"/>
              </a:spcAft>
            </a:pPr>
            <a:r>
              <a:rPr lang="en-US" sz="3200" b="1" cap="all"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 THIẾT KẾ </a:t>
            </a:r>
            <a:r>
              <a:rPr lang="en-US" sz="3200" b="1" cap="all"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3200" b="1" cap="all"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cap="all"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họa</a:t>
            </a:r>
            <a:endParaRPr lang="en-US" sz="32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 name="Rectangle 1"/>
          <p:cNvSpPr/>
          <p:nvPr/>
        </p:nvSpPr>
        <p:spPr>
          <a:xfrm>
            <a:off x="646609" y="1229219"/>
            <a:ext cx="11198387" cy="2277034"/>
          </a:xfrm>
          <a:prstGeom prst="rect">
            <a:avLst/>
          </a:prstGeom>
        </p:spPr>
        <p:txBody>
          <a:bodyPr wrap="square">
            <a:spAutoFit/>
          </a:bodyPr>
          <a:lstStyle/>
          <a:p>
            <a:pPr marL="457200" indent="-457200" algn="just">
              <a:lnSpc>
                <a:spcPct val="130000"/>
              </a:lnSpc>
              <a:buFontTx/>
              <a:buChar char="-"/>
            </a:pP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(graphic design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tải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xem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30000"/>
              </a:lnSpc>
            </a:pP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(bitmap</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vectơ</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(vector).</a:t>
            </a:r>
            <a:endParaRPr lang="en-US" sz="2800" b="1"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40E53D82-2660-4236-8428-E30A8D203A48}"/>
              </a:ext>
            </a:extLst>
          </p:cNvPr>
          <p:cNvPicPr>
            <a:picLocks noChangeAspect="1"/>
          </p:cNvPicPr>
          <p:nvPr/>
        </p:nvPicPr>
        <p:blipFill>
          <a:blip r:embed="rId2"/>
          <a:stretch>
            <a:fillRect/>
          </a:stretch>
        </p:blipFill>
        <p:spPr>
          <a:xfrm>
            <a:off x="7947333" y="3854104"/>
            <a:ext cx="4250796" cy="3003896"/>
          </a:xfrm>
          <a:prstGeom prst="rect">
            <a:avLst/>
          </a:prstGeom>
          <a:ln>
            <a:noFill/>
          </a:ln>
          <a:effectLst>
            <a:softEdge rad="112500"/>
          </a:effectLst>
        </p:spPr>
      </p:pic>
      <p:sp>
        <p:nvSpPr>
          <p:cNvPr id="6" name="Thought Bubble: Cloud 5">
            <a:extLst>
              <a:ext uri="{FF2B5EF4-FFF2-40B4-BE49-F238E27FC236}">
                <a16:creationId xmlns:a16="http://schemas.microsoft.com/office/drawing/2014/main" id="{CB10A3CB-ED3F-4340-8607-3082F653D92D}"/>
              </a:ext>
            </a:extLst>
          </p:cNvPr>
          <p:cNvSpPr/>
          <p:nvPr/>
        </p:nvSpPr>
        <p:spPr>
          <a:xfrm>
            <a:off x="4938447" y="413674"/>
            <a:ext cx="7253553" cy="1467937"/>
          </a:xfrm>
          <a:prstGeom prst="cloudCallout">
            <a:avLst>
              <a:gd name="adj1" fmla="val -9252"/>
              <a:gd name="adj2" fmla="val 137685"/>
            </a:avLst>
          </a:prstGeom>
          <a:gradFill flip="none" rotWithShape="1">
            <a:gsLst>
              <a:gs pos="0">
                <a:schemeClr val="accent5">
                  <a:lumMod val="60000"/>
                  <a:lumOff val="40000"/>
                </a:schemeClr>
              </a:gs>
              <a:gs pos="50000">
                <a:srgbClr val="FFC000">
                  <a:tint val="44500"/>
                  <a:satMod val="160000"/>
                </a:srgbClr>
              </a:gs>
              <a:gs pos="100000">
                <a:srgbClr val="FFC000">
                  <a:tint val="23500"/>
                  <a:satMod val="160000"/>
                </a:srgbClr>
              </a:gs>
            </a:gsLst>
            <a:path path="circle">
              <a:fillToRect l="100000" b="100000"/>
            </a:path>
            <a:tileRect t="-100000" r="-100000"/>
          </a:gradFill>
        </p:spPr>
        <p:style>
          <a:lnRef idx="2">
            <a:schemeClr val="accent6"/>
          </a:lnRef>
          <a:fillRef idx="1">
            <a:schemeClr val="lt1"/>
          </a:fillRef>
          <a:effectRef idx="0">
            <a:schemeClr val="accent6"/>
          </a:effectRef>
          <a:fontRef idx="minor">
            <a:schemeClr val="dk1"/>
          </a:fontRef>
        </p:style>
        <p:txBody>
          <a:bodyPr rtlCol="0" anchor="ctr"/>
          <a:lstStyle/>
          <a:p>
            <a:pPr marR="0" lvl="0" algn="ctr">
              <a:lnSpc>
                <a:spcPct val="115000"/>
              </a:lnSpc>
              <a:spcBef>
                <a:spcPts val="0"/>
              </a:spcBef>
              <a:spcAft>
                <a:spcPts val="0"/>
              </a:spcAft>
            </a:pP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hiểu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đồ</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họa</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737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2708" y="532739"/>
            <a:ext cx="10832123" cy="954107"/>
          </a:xfrm>
          <a:prstGeom prst="rect">
            <a:avLst/>
          </a:prstGeom>
        </p:spPr>
        <p:txBody>
          <a:bodyPr wrap="square">
            <a:spAutoFit/>
          </a:bodyPr>
          <a:lstStyle/>
          <a:p>
            <a:pPr algn="just">
              <a:spcBef>
                <a:spcPts val="1200"/>
              </a:spcBef>
              <a:spcAft>
                <a:spcPts val="12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(pixel),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BF4E0246-B5DA-4CF8-9C03-C3001F60ECED}"/>
              </a:ext>
            </a:extLst>
          </p:cNvPr>
          <p:cNvPicPr>
            <a:picLocks noChangeAspect="1"/>
          </p:cNvPicPr>
          <p:nvPr/>
        </p:nvPicPr>
        <p:blipFill>
          <a:blip r:embed="rId2"/>
          <a:stretch>
            <a:fillRect/>
          </a:stretch>
        </p:blipFill>
        <p:spPr>
          <a:xfrm>
            <a:off x="7947333" y="3854104"/>
            <a:ext cx="4250796" cy="3003896"/>
          </a:xfrm>
          <a:prstGeom prst="rect">
            <a:avLst/>
          </a:prstGeom>
          <a:ln>
            <a:noFill/>
          </a:ln>
          <a:effectLst>
            <a:softEdge rad="112500"/>
          </a:effectLst>
        </p:spPr>
      </p:pic>
      <p:sp>
        <p:nvSpPr>
          <p:cNvPr id="5" name="Rectangle 4">
            <a:extLst>
              <a:ext uri="{FF2B5EF4-FFF2-40B4-BE49-F238E27FC236}">
                <a16:creationId xmlns:a16="http://schemas.microsoft.com/office/drawing/2014/main" id="{81655DDE-FFFC-4E45-A3AD-E0D52981106B}"/>
              </a:ext>
            </a:extLst>
          </p:cNvPr>
          <p:cNvSpPr/>
          <p:nvPr/>
        </p:nvSpPr>
        <p:spPr>
          <a:xfrm>
            <a:off x="562707" y="1649800"/>
            <a:ext cx="10832123" cy="1384995"/>
          </a:xfrm>
          <a:prstGeom prst="rect">
            <a:avLst/>
          </a:prstGeom>
        </p:spPr>
        <p:txBody>
          <a:bodyPr wrap="square">
            <a:spAutoFit/>
          </a:bodyPr>
          <a:lstStyle/>
          <a:p>
            <a:pPr algn="just">
              <a:spcBef>
                <a:spcPts val="1200"/>
              </a:spcBef>
              <a:spcAft>
                <a:spcPts val="1200"/>
              </a:spcAft>
            </a:pP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vectơ</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toán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9125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923" y="317034"/>
            <a:ext cx="11019692" cy="548099"/>
          </a:xfrm>
          <a:prstGeom prst="rect">
            <a:avLst/>
          </a:prstGeom>
        </p:spPr>
        <p:txBody>
          <a:bodyPr wrap="square">
            <a:spAutoFit/>
          </a:bodyPr>
          <a:lstStyle/>
          <a:p>
            <a:pPr algn="just">
              <a:lnSpc>
                <a:spcPct val="115000"/>
              </a:lnSpc>
              <a:spcAft>
                <a:spcPts val="0"/>
              </a:spcAft>
            </a:pP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vectơ</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76688158"/>
              </p:ext>
            </p:extLst>
          </p:nvPr>
        </p:nvGraphicFramePr>
        <p:xfrm>
          <a:off x="468923" y="1029938"/>
          <a:ext cx="11090032" cy="5212504"/>
        </p:xfrm>
        <a:graphic>
          <a:graphicData uri="http://schemas.openxmlformats.org/drawingml/2006/table">
            <a:tbl>
              <a:tblPr firstRow="1" firstCol="1" bandRow="1">
                <a:tableStyleId>{5940675A-B579-460E-94D1-54222C63F5DA}</a:tableStyleId>
              </a:tblPr>
              <a:tblGrid>
                <a:gridCol w="5545016">
                  <a:extLst>
                    <a:ext uri="{9D8B030D-6E8A-4147-A177-3AD203B41FA5}">
                      <a16:colId xmlns:a16="http://schemas.microsoft.com/office/drawing/2014/main" val="492056112"/>
                    </a:ext>
                  </a:extLst>
                </a:gridCol>
                <a:gridCol w="5545016">
                  <a:extLst>
                    <a:ext uri="{9D8B030D-6E8A-4147-A177-3AD203B41FA5}">
                      <a16:colId xmlns:a16="http://schemas.microsoft.com/office/drawing/2014/main" val="3650658916"/>
                    </a:ext>
                  </a:extLst>
                </a:gridCol>
              </a:tblGrid>
              <a:tr h="473864">
                <a:tc>
                  <a:txBody>
                    <a:bodyPr/>
                    <a:lstStyle/>
                    <a:p>
                      <a:pPr algn="ctr">
                        <a:lnSpc>
                          <a:spcPct val="100000"/>
                        </a:lnSpc>
                        <a:spcAft>
                          <a:spcPts val="0"/>
                        </a:spcAft>
                      </a:pPr>
                      <a:r>
                        <a:rPr lang="en-US" sz="2800" dirty="0" err="1">
                          <a:solidFill>
                            <a:srgbClr val="C00000"/>
                          </a:solidFill>
                          <a:effectLst/>
                          <a:latin typeface="Times New Roman" panose="02020603050405020304" pitchFamily="18" charset="0"/>
                          <a:cs typeface="Times New Roman" panose="02020603050405020304" pitchFamily="18" charset="0"/>
                        </a:rPr>
                        <a:t>Đồ</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họa</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điểm</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ảnh</a:t>
                      </a:r>
                      <a:endParaRPr lang="en-US"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2800" dirty="0" err="1">
                          <a:solidFill>
                            <a:srgbClr val="C00000"/>
                          </a:solidFill>
                          <a:effectLst/>
                          <a:latin typeface="Times New Roman" panose="02020603050405020304" pitchFamily="18" charset="0"/>
                          <a:cs typeface="Times New Roman" panose="02020603050405020304" pitchFamily="18" charset="0"/>
                        </a:rPr>
                        <a:t>Đồ</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họa</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vectơ</a:t>
                      </a:r>
                      <a:endParaRPr lang="en-US"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8711385"/>
                  </a:ext>
                </a:extLst>
              </a:tr>
              <a:tr h="947728">
                <a:tc>
                  <a:txBody>
                    <a:bodyPr/>
                    <a:lstStyle/>
                    <a:p>
                      <a:pPr algn="just">
                        <a:lnSpc>
                          <a:spcPct val="100000"/>
                        </a:lnSpc>
                        <a:spcAft>
                          <a:spcPts val="0"/>
                        </a:spcAft>
                      </a:pPr>
                      <a:r>
                        <a:rPr lang="en-US" sz="2800" dirty="0" err="1">
                          <a:effectLst/>
                          <a:latin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điểm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dirty="0" err="1">
                          <a:effectLst/>
                          <a:latin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toán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1205125"/>
                  </a:ext>
                </a:extLst>
              </a:tr>
              <a:tr h="947728">
                <a:tc>
                  <a:txBody>
                    <a:bodyPr/>
                    <a:lstStyle/>
                    <a:p>
                      <a:pPr algn="just">
                        <a:lnSpc>
                          <a:spcPct val="100000"/>
                        </a:lnSpc>
                        <a:spcAft>
                          <a:spcPts val="0"/>
                        </a:spcAft>
                      </a:pPr>
                      <a:r>
                        <a:rPr lang="en-US" sz="2800" dirty="0" err="1">
                          <a:effectLst/>
                          <a:latin typeface="Times New Roman" panose="02020603050405020304" pitchFamily="18" charset="0"/>
                          <a:cs typeface="Times New Roman" panose="02020603050405020304" pitchFamily="18" charset="0"/>
                        </a:rPr>
                        <a:t>Phù</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chỉnh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nhiều</a:t>
                      </a:r>
                      <a:r>
                        <a:rPr lang="en-US" sz="2800" dirty="0">
                          <a:effectLst/>
                          <a:latin typeface="Times New Roman" panose="02020603050405020304" pitchFamily="18" charset="0"/>
                          <a:cs typeface="Times New Roman" panose="02020603050405020304" pitchFamily="18" charset="0"/>
                        </a:rPr>
                        <a:t> chi </a:t>
                      </a:r>
                      <a:r>
                        <a:rPr lang="en-US" sz="2800" dirty="0" err="1">
                          <a:effectLst/>
                          <a:latin typeface="Times New Roman" panose="02020603050405020304" pitchFamily="18" charset="0"/>
                          <a:cs typeface="Times New Roman" panose="02020603050405020304" pitchFamily="18" charset="0"/>
                        </a:rPr>
                        <a:t>tiết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màu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sắc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liền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thực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Phù hợp tạo logo, minh họa và bản vẽ kĩ thuật,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8488736"/>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Phóng to có ảnh hưởng chất lượng hình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co </a:t>
                      </a:r>
                      <a:r>
                        <a:rPr lang="en-US" sz="2800" dirty="0" err="1">
                          <a:effectLst/>
                          <a:latin typeface="Times New Roman" panose="02020603050405020304" pitchFamily="18" charset="0"/>
                          <a:cs typeface="Times New Roman" panose="02020603050405020304" pitchFamily="18" charset="0"/>
                        </a:rPr>
                        <a:t>giãn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8867588"/>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Ảnh lớn, độ chi tiết cao tương ứng tệp có kích thước lớn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Tạo bản in với kích thước tùy ý, độ lớn của tệp không thay đổi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189224"/>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Không thể chuyển sang đồ họa vectơ mà giữ nguyên chất lượng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dirty="0" err="1">
                          <a:effectLst/>
                          <a:latin typeface="Times New Roman" panose="02020603050405020304" pitchFamily="18" charset="0"/>
                          <a:cs typeface="Times New Roman" panose="02020603050405020304" pitchFamily="18" charset="0"/>
                        </a:rPr>
                        <a:t>Dễ</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dàng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chuyển</a:t>
                      </a:r>
                      <a:r>
                        <a:rPr lang="en-US" sz="2800" dirty="0">
                          <a:effectLst/>
                          <a:latin typeface="Times New Roman" panose="02020603050405020304" pitchFamily="18" charset="0"/>
                          <a:cs typeface="Times New Roman" panose="02020603050405020304" pitchFamily="18" charset="0"/>
                        </a:rPr>
                        <a:t> sang </a:t>
                      </a:r>
                      <a:r>
                        <a:rPr lang="en-US" sz="2800" dirty="0" err="1">
                          <a:effectLst/>
                          <a:latin typeface="Times New Roman" panose="02020603050405020304" pitchFamily="18" charset="0"/>
                          <a:cs typeface="Times New Roman" panose="02020603050405020304" pitchFamily="18" charset="0"/>
                        </a:rPr>
                        <a:t>đồ</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3290245"/>
                  </a:ext>
                </a:extLst>
              </a:tr>
            </a:tbl>
          </a:graphicData>
        </a:graphic>
      </p:graphicFrame>
    </p:spTree>
    <p:extLst>
      <p:ext uri="{BB962C8B-B14F-4D97-AF65-F5344CB8AC3E}">
        <p14:creationId xmlns:p14="http://schemas.microsoft.com/office/powerpoint/2010/main" val="259936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72C742-50D8-437A-824D-C20916BBAB7C}"/>
              </a:ext>
            </a:extLst>
          </p:cNvPr>
          <p:cNvPicPr>
            <a:picLocks noChangeAspect="1"/>
          </p:cNvPicPr>
          <p:nvPr/>
        </p:nvPicPr>
        <p:blipFill>
          <a:blip r:embed="rId2"/>
          <a:stretch>
            <a:fillRect/>
          </a:stretch>
        </p:blipFill>
        <p:spPr>
          <a:xfrm>
            <a:off x="5407756" y="3439649"/>
            <a:ext cx="5377777" cy="3418351"/>
          </a:xfrm>
          <a:prstGeom prst="rect">
            <a:avLst/>
          </a:prstGeom>
        </p:spPr>
      </p:pic>
      <p:pic>
        <p:nvPicPr>
          <p:cNvPr id="9" name="Picture 8">
            <a:extLst>
              <a:ext uri="{FF2B5EF4-FFF2-40B4-BE49-F238E27FC236}">
                <a16:creationId xmlns:a16="http://schemas.microsoft.com/office/drawing/2014/main" id="{EA9F5F3C-453B-42F4-8359-511CB0D32436}"/>
              </a:ext>
            </a:extLst>
          </p:cNvPr>
          <p:cNvPicPr>
            <a:picLocks noChangeAspect="1"/>
          </p:cNvPicPr>
          <p:nvPr/>
        </p:nvPicPr>
        <p:blipFill>
          <a:blip r:embed="rId3"/>
          <a:stretch>
            <a:fillRect/>
          </a:stretch>
        </p:blipFill>
        <p:spPr>
          <a:xfrm>
            <a:off x="0" y="31295"/>
            <a:ext cx="5377777" cy="3387056"/>
          </a:xfrm>
          <a:prstGeom prst="rect">
            <a:avLst/>
          </a:prstGeom>
        </p:spPr>
      </p:pic>
      <p:sp>
        <p:nvSpPr>
          <p:cNvPr id="3" name="TextBox 2">
            <a:extLst>
              <a:ext uri="{FF2B5EF4-FFF2-40B4-BE49-F238E27FC236}">
                <a16:creationId xmlns:a16="http://schemas.microsoft.com/office/drawing/2014/main" id="{43D5273C-A953-41EA-88A5-38C1374815BC}"/>
              </a:ext>
            </a:extLst>
          </p:cNvPr>
          <p:cNvSpPr txBox="1"/>
          <p:nvPr/>
        </p:nvSpPr>
        <p:spPr>
          <a:xfrm>
            <a:off x="4936760" y="206924"/>
            <a:ext cx="3940612" cy="613245"/>
          </a:xfrm>
          <a:prstGeom prst="rect">
            <a:avLst/>
          </a:prstGeom>
          <a:noFill/>
        </p:spPr>
        <p:txBody>
          <a:bodyPr wrap="square">
            <a:spAutoFit/>
          </a:bodyPr>
          <a:lstStyle/>
          <a:p>
            <a:pPr marL="0" marR="0" algn="ctr">
              <a:lnSpc>
                <a:spcPct val="115000"/>
              </a:lnSpc>
              <a:spcBef>
                <a:spcPts val="0"/>
              </a:spcBef>
              <a:spcAft>
                <a:spcPts val="0"/>
              </a:spcAft>
            </a:pPr>
            <a:r>
              <a:rPr lang="en-US" sz="3200" b="1" cap="all"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THẢO LUẬN</a:t>
            </a:r>
            <a:endParaRPr lang="en-US" sz="32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 name="Cloud Callout 1"/>
          <p:cNvSpPr/>
          <p:nvPr/>
        </p:nvSpPr>
        <p:spPr>
          <a:xfrm>
            <a:off x="4576996" y="661632"/>
            <a:ext cx="7370165" cy="3478889"/>
          </a:xfrm>
          <a:prstGeom prst="cloudCallout">
            <a:avLst>
              <a:gd name="adj1" fmla="val -29331"/>
              <a:gd name="adj2" fmla="val 103221"/>
            </a:avLst>
          </a:prstGeom>
          <a:gradFill flip="none" rotWithShape="1">
            <a:gsLst>
              <a:gs pos="76000">
                <a:schemeClr val="accent2">
                  <a:lumMod val="40000"/>
                  <a:lumOff val="60000"/>
                </a:schemeClr>
              </a:gs>
              <a:gs pos="31000">
                <a:schemeClr val="accent5">
                  <a:lumMod val="97000"/>
                  <a:lumOff val="3000"/>
                </a:schemeClr>
              </a:gs>
              <a:gs pos="96000">
                <a:schemeClr val="accent5">
                  <a:lumMod val="60000"/>
                  <a:lumOff val="40000"/>
                </a:schemeClr>
              </a:gs>
            </a:gsLst>
            <a:lin ang="16200000" scaled="1"/>
            <a:tileRect/>
          </a:gradFill>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3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1. Ảnh chụp là loại đồ họa nào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30000"/>
              </a:lnSpc>
            </a:pPr>
            <a:r>
              <a:rPr lang="vi-VN" sz="2800" dirty="0">
                <a:latin typeface="Times New Roman" panose="02020603050405020304" pitchFamily="18" charset="0"/>
                <a:ea typeface="Times New Roman" panose="02020603050405020304" pitchFamily="18" charset="0"/>
              </a:rPr>
              <a:t>2. Tại sao dùng đồ họa vectơ phù hợp hơn dùng đồ họa điểm ảnh khi thiết kế logo ?</a:t>
            </a:r>
            <a:endParaRPr lang="en-US" sz="2800" dirty="0"/>
          </a:p>
        </p:txBody>
      </p:sp>
      <p:pic>
        <p:nvPicPr>
          <p:cNvPr id="5" name="Picture 4">
            <a:extLst>
              <a:ext uri="{FF2B5EF4-FFF2-40B4-BE49-F238E27FC236}">
                <a16:creationId xmlns:a16="http://schemas.microsoft.com/office/drawing/2014/main" id="{75D35551-2A10-4EB4-B30F-41086B8AEB72}"/>
              </a:ext>
            </a:extLst>
          </p:cNvPr>
          <p:cNvPicPr>
            <a:picLocks noChangeAspect="1"/>
          </p:cNvPicPr>
          <p:nvPr/>
        </p:nvPicPr>
        <p:blipFill>
          <a:blip r:embed="rId4"/>
          <a:stretch>
            <a:fillRect/>
          </a:stretch>
        </p:blipFill>
        <p:spPr>
          <a:xfrm>
            <a:off x="0" y="3439649"/>
            <a:ext cx="5377777" cy="3418351"/>
          </a:xfrm>
          <a:prstGeom prst="rect">
            <a:avLst/>
          </a:prstGeom>
        </p:spPr>
      </p:pic>
    </p:spTree>
    <p:extLst>
      <p:ext uri="{BB962C8B-B14F-4D97-AF65-F5344CB8AC3E}">
        <p14:creationId xmlns:p14="http://schemas.microsoft.com/office/powerpoint/2010/main" val="359322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465" y="270954"/>
            <a:ext cx="5224507" cy="678327"/>
          </a:xfrm>
          <a:prstGeom prst="rect">
            <a:avLst/>
          </a:prstGeom>
        </p:spPr>
        <p:txBody>
          <a:bodyPr wrap="none">
            <a:spAutoFit/>
          </a:bodyPr>
          <a:lstStyle/>
          <a:p>
            <a:pPr algn="just">
              <a:lnSpc>
                <a:spcPct val="115000"/>
              </a:lnSpc>
              <a:spcAft>
                <a:spcPts val="0"/>
              </a:spcAft>
            </a:pPr>
            <a:r>
              <a:rPr lang="en-US"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PHẦN MỀM ĐỒ HỌA</a:t>
            </a:r>
            <a:endParaRPr lang="en-US" sz="400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608327" y="906561"/>
            <a:ext cx="11288998" cy="2277034"/>
          </a:xfrm>
          <a:prstGeom prst="rect">
            <a:avLst/>
          </a:prstGeom>
        </p:spPr>
        <p:txBody>
          <a:bodyPr wrap="square">
            <a:spAutoFit/>
          </a:bodyPr>
          <a:lstStyle/>
          <a:p>
            <a:pPr algn="just">
              <a:lnSpc>
                <a:spcPct val="130000"/>
              </a:lnSpc>
            </a:pP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lnSpc>
                <a:spcPct val="130000"/>
              </a:lnSpc>
            </a:pP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vectơ</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Adobe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lllustrator</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CorelDraw, Inkscape(</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mềm</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miễn</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phí</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chỉnh</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sửa</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sản</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đồ</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họa</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vectơ</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lnSpc>
                <a:spcPct val="130000"/>
              </a:lnSpc>
            </a:pP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bipmap</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Adobe Photoshop, GIMP, …</a:t>
            </a:r>
            <a:endParaRPr lang="en-US" sz="2800"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Cloud Callout 4"/>
          <p:cNvSpPr/>
          <p:nvPr/>
        </p:nvSpPr>
        <p:spPr>
          <a:xfrm>
            <a:off x="3637745" y="3320322"/>
            <a:ext cx="8259580" cy="2764215"/>
          </a:xfrm>
          <a:prstGeom prst="cloudCallout">
            <a:avLst>
              <a:gd name="adj1" fmla="val -30633"/>
              <a:gd name="adj2" fmla="val 6412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dirty="0">
                <a:latin typeface="Times New Roman" panose="02020603050405020304" pitchFamily="18" charset="0"/>
                <a:ea typeface="Times New Roman" panose="02020603050405020304" pitchFamily="18" charset="0"/>
              </a:rPr>
              <a:t>Minh </a:t>
            </a:r>
            <a:r>
              <a:rPr lang="en-US" sz="2800" dirty="0" err="1">
                <a:latin typeface="Times New Roman" panose="02020603050405020304" pitchFamily="18" charset="0"/>
                <a:ea typeface="Times New Roman" panose="02020603050405020304" pitchFamily="18" charset="0"/>
              </a:rPr>
              <a:t>muốn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a:t>
            </a:r>
            <a:r>
              <a:rPr lang="en-US" sz="2800" dirty="0">
                <a:latin typeface="Times New Roman" panose="02020603050405020304" pitchFamily="18" charset="0"/>
                <a:ea typeface="Times New Roman" panose="02020603050405020304" pitchFamily="18" charset="0"/>
              </a:rPr>
              <a:t> logo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ấy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bắt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đâu</a:t>
            </a:r>
            <a:r>
              <a:rPr lang="en-US" sz="2800" dirty="0">
                <a:latin typeface="Times New Roman" panose="02020603050405020304" pitchFamily="18" charset="0"/>
                <a:ea typeface="Times New Roman" panose="02020603050405020304" pitchFamily="18" charset="0"/>
              </a:rPr>
              <a:t>. Theo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Minh </a:t>
            </a:r>
            <a:r>
              <a:rPr lang="en-US" sz="2800" dirty="0" err="1">
                <a:latin typeface="Times New Roman" panose="02020603050405020304" pitchFamily="18" charset="0"/>
                <a:ea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rPr>
              <a:t>?</a:t>
            </a:r>
            <a:endParaRPr lang="en-US" sz="2800" dirty="0"/>
          </a:p>
        </p:txBody>
      </p:sp>
      <p:sp>
        <p:nvSpPr>
          <p:cNvPr id="6" name="Cloud Callout 4">
            <a:extLst>
              <a:ext uri="{FF2B5EF4-FFF2-40B4-BE49-F238E27FC236}">
                <a16:creationId xmlns:a16="http://schemas.microsoft.com/office/drawing/2014/main" id="{ADF9E7C9-F558-4E92-90A9-A1F71ED9288D}"/>
              </a:ext>
            </a:extLst>
          </p:cNvPr>
          <p:cNvSpPr/>
          <p:nvPr/>
        </p:nvSpPr>
        <p:spPr>
          <a:xfrm>
            <a:off x="4984361" y="359816"/>
            <a:ext cx="7122826" cy="1452384"/>
          </a:xfrm>
          <a:prstGeom prst="cloudCallout">
            <a:avLst>
              <a:gd name="adj1" fmla="val -28739"/>
              <a:gd name="adj2" fmla="val 115732"/>
            </a:avLst>
          </a:prstGeom>
          <a:gradFill flip="none" rotWithShape="1">
            <a:gsLst>
              <a:gs pos="25000">
                <a:schemeClr val="bg1">
                  <a:lumMod val="95000"/>
                </a:schemeClr>
              </a:gs>
              <a:gs pos="10000">
                <a:srgbClr val="FF66FF">
                  <a:tint val="44500"/>
                  <a:satMod val="160000"/>
                </a:srgbClr>
              </a:gs>
              <a:gs pos="72000">
                <a:srgbClr val="FF66FF">
                  <a:tint val="23500"/>
                  <a:satMod val="160000"/>
                </a:srgbClr>
              </a:gs>
            </a:gsLst>
            <a:path path="circle">
              <a:fillToRect t="100000" r="100000"/>
            </a:path>
            <a:tileRect l="-100000" b="-100000"/>
          </a:gra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mềm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đồ</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họa</a:t>
            </a:r>
            <a:r>
              <a:rPr lang="en-US" sz="2800" dirty="0">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320701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2" nodeType="clickEffect">
                                  <p:stCondLst>
                                    <p:cond delay="0"/>
                                  </p:stCondLst>
                                  <p:childTnLst>
                                    <p:animEffect transition="out" filter="blinds(horizontal)">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1" animBg="1"/>
      <p:bldP spid="6"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815" y="98501"/>
            <a:ext cx="10925907" cy="2009781"/>
          </a:xfrm>
          <a:prstGeom prst="rect">
            <a:avLst/>
          </a:prstGeom>
        </p:spPr>
        <p:txBody>
          <a:bodyPr wrap="square">
            <a:spAutoFit/>
          </a:bodyPr>
          <a:lstStyle/>
          <a:p>
            <a:pPr marL="342900" lvl="0" indent="-342900" algn="just">
              <a:lnSpc>
                <a:spcPct val="115000"/>
              </a:lnSpc>
              <a:spcAft>
                <a:spcPts val="0"/>
              </a:spcAft>
              <a:buFont typeface="+mj-lt"/>
              <a:buAutoNum type="alphaLcParenR"/>
            </a:pPr>
            <a:r>
              <a:rPr lang="en-US"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Tải và cài đặt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Tải phần mềm tại địa chỉ: </a:t>
            </a:r>
            <a:r>
              <a:rPr lang="en-US" sz="2800" u="sng">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https://inkscape.org/release/inkscape-1.0/</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Cài đặt theo hướng dẫn.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b="1">
                <a:solidFill>
                  <a:srgbClr val="ED7D31"/>
                </a:solidFill>
                <a:latin typeface="Times New Roman" panose="02020603050405020304" pitchFamily="18" charset="0"/>
                <a:ea typeface="Times New Roman" panose="02020603050405020304" pitchFamily="18" charset="0"/>
              </a:rPr>
              <a:t>b) Giao diện của Inkscape</a:t>
            </a:r>
            <a:endParaRPr lang="en-US" sz="2800"/>
          </a:p>
        </p:txBody>
      </p:sp>
      <p:pic>
        <p:nvPicPr>
          <p:cNvPr id="6" name="Picture 5"/>
          <p:cNvPicPr/>
          <p:nvPr/>
        </p:nvPicPr>
        <p:blipFill rotWithShape="1">
          <a:blip r:embed="rId3"/>
          <a:srcRect l="53763" t="24747" r="6739" b="26375"/>
          <a:stretch/>
        </p:blipFill>
        <p:spPr bwMode="auto">
          <a:xfrm>
            <a:off x="1453663" y="2061390"/>
            <a:ext cx="8909538" cy="47497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6806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51692" y="27111"/>
            <a:ext cx="11394831" cy="6127147"/>
          </a:xfrm>
          <a:prstGeom prst="cloudCallout">
            <a:avLst>
              <a:gd name="adj1" fmla="val -49434"/>
              <a:gd name="adj2" fmla="val 44308"/>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15000"/>
              </a:lnSpc>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sổ</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thiếp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túi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Theo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phẩn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A. Photoshop                         B. Inkscape</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Inkscape?</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L="514350" indent="-514350">
              <a:lnSpc>
                <a:spcPct val="115000"/>
              </a:lnSpc>
              <a:spcAft>
                <a:spcPts val="0"/>
              </a:spcAft>
              <a:buAutoNum type="alphaUcPeriod"/>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0"/>
              </a:spcAft>
            </a:pPr>
            <a:r>
              <a:rPr lang="en-US" sz="2800" dirty="0">
                <a:latin typeface="Times New Roman" panose="02020603050405020304" pitchFamily="18" charset="0"/>
                <a:ea typeface="Times New Roman" panose="02020603050405020304" pitchFamily="18" charset="0"/>
              </a:rPr>
              <a:t>B.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in</a:t>
            </a:r>
            <a:endParaRPr lang="en-US" sz="2800" dirty="0"/>
          </a:p>
        </p:txBody>
      </p:sp>
    </p:spTree>
    <p:extLst>
      <p:ext uri="{BB962C8B-B14F-4D97-AF65-F5344CB8AC3E}">
        <p14:creationId xmlns:p14="http://schemas.microsoft.com/office/powerpoint/2010/main" val="394130923"/>
      </p:ext>
    </p:extLst>
  </p:cSld>
  <p:clrMapOvr>
    <a:masterClrMapping/>
  </p:clrMapOvr>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668657-C50E-4365-A5FD-AC07593EBE5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179D151-6AED-4C4E-9A23-4BEC5BA43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82F57F-EFCE-45E0-9F75-822371CB5F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Architecture design</Template>
  <TotalTime>471</TotalTime>
  <Words>1557</Words>
  <Application>Microsoft Office PowerPoint</Application>
  <PresentationFormat>Widescreen</PresentationFormat>
  <Paragraphs>100</Paragraphs>
  <Slides>24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Calibri Light</vt:lpstr>
      <vt:lpstr>Corbel</vt:lpstr>
      <vt:lpstr>Times New Roman</vt:lpstr>
      <vt:lpstr>Wingdings 2</vt:lpstr>
      <vt:lpstr>Frame</vt:lpstr>
      <vt:lpstr>CHỦ ĐỀ 4  ỨNG DỤNG TIN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EICT  ỨNG DỤNG TIN HỌC  ICT – PHẦN MỀM THIẾT KẾ ĐỒ HỌA BÀI 1 TẠO VĂN BẢN TÔ MÀU VÀ GHÉP ẢNH</dc:title>
  <dc:creator>HoangThanh Tam</dc:creator>
  <cp:lastModifiedBy>nganthanhlong@hcm.edu.vn</cp:lastModifiedBy>
  <cp:revision>28</cp:revision>
  <dcterms:created xsi:type="dcterms:W3CDTF">2022-02-15T13:38:48Z</dcterms:created>
  <dcterms:modified xsi:type="dcterms:W3CDTF">2022-11-28T07:41:54Z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